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embeddedFontLst>
    <p:embeddedFont>
      <p:font typeface="Montserrat"/>
      <p:regular r:id="rId80"/>
      <p:bold r:id="rId81"/>
      <p:italic r:id="rId82"/>
      <p:boldItalic r:id="rId83"/>
    </p:embeddedFont>
    <p:embeddedFont>
      <p:font typeface="Montserrat Medium"/>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Medium-regular.fntdata"/><Relationship Id="rId83" Type="http://schemas.openxmlformats.org/officeDocument/2006/relationships/font" Target="fonts/Montserrat-boldItalic.fntdata"/><Relationship Id="rId42" Type="http://schemas.openxmlformats.org/officeDocument/2006/relationships/slide" Target="slides/slide37.xml"/><Relationship Id="rId86" Type="http://schemas.openxmlformats.org/officeDocument/2006/relationships/font" Target="fonts/MontserratMedium-italic.fntdata"/><Relationship Id="rId41" Type="http://schemas.openxmlformats.org/officeDocument/2006/relationships/slide" Target="slides/slide36.xml"/><Relationship Id="rId85" Type="http://schemas.openxmlformats.org/officeDocument/2006/relationships/font" Target="fonts/MontserratMedium-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MontserratMedium-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94b33f1b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94b33f1b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94b33f1b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94b33f1b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94b33f1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94b33f1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4b33f1b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94b33f1b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94b33f1b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94b33f1b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94b33f1b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94b33f1b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94b33f1b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94b33f1b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94b33f1b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94b33f1b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94b33f1b6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94b33f1b6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6e29f3a5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6e29f3a5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94b33f1b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94b33f1b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6e29f3a5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6e29f3a5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6e29f3a5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6e29f3a5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6e29f3a5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6e29f3a5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08262cea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08262cea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08262ce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808262ce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808262ce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808262ce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808262ce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808262ce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08262cea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08262cea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08262cea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08262cea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94b33f1b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94b33f1b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94b33f1b6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94b33f1b6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94b33f1b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94b33f1b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94b33f1b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94b33f1b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94b33f1b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94b33f1b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94b33f1b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94b33f1b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94b33f1b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94b33f1b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94b33f1b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94b33f1b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94b33f1b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94b33f1b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6e29f3a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6e29f3a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6e29f3a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6e29f3a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94b33f1b6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94b33f1b6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01d901d0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01d901d0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94b33f1b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94b33f1b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94b33f1b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94b33f1b6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08262cea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808262cea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81ac6c4e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81ac6c4e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94b33f1b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94b33f1b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94b33f1b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94b33f1b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94b33f1b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94b33f1b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509a7e53b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509a7e53b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94b33f1b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94b33f1b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94b33f1b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94b33f1b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2327883c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2327883c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94b33f1b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94b33f1b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6e29f3a5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6e29f3a5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6e29f3a5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6e29f3a5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81ac6c4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81ac6c4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94b33f1b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94b33f1b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94b33f1b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94b33f1b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94b33f1b6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94b33f1b6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5d0528dfc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5d0528dfc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94b33f1b6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94b33f1b6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94b33f1b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94b33f1b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bars are sorted in descending order (instead of having a consistent order): does it serve the purpose of the visualization (does it answer the question?0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2327883c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2327883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94b33f1b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94b33f1b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94b33f1b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94b33f1b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94b33f1b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94b33f1b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1ac6c4e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81ac6c4e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94b33f1b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94b33f1b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94b33f1b6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94b33f1b6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94b33f1b6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94b33f1b6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94b33f1b6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94b33f1b6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94b33f1b6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94b33f1b6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6e29f3a5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6e29f3a5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94b33f1b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94b33f1b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94b33f1b6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94b33f1b6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94b33f1b6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94b33f1b6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81ac6c4e9c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81ac6c4e9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94b33f1b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94b33f1b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616a3ca8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616a3ca8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616a3ca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616a3ca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94b33f1b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94b33f1b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C4587"/>
              </a:buClr>
              <a:buSzPts val="5200"/>
              <a:buFont typeface="Montserrat Medium"/>
              <a:buNone/>
              <a:defRPr sz="5200">
                <a:solidFill>
                  <a:srgbClr val="1C4587"/>
                </a:solidFill>
                <a:latin typeface="Montserrat Medium"/>
                <a:ea typeface="Montserrat Medium"/>
                <a:cs typeface="Montserrat Medium"/>
                <a:sym typeface="Montserra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1C4587"/>
              </a:buClr>
              <a:buSzPts val="3600"/>
              <a:buFont typeface="Montserrat Medium"/>
              <a:buNone/>
              <a:defRPr sz="3600">
                <a:solidFill>
                  <a:srgbClr val="1C4587"/>
                </a:solidFill>
                <a:latin typeface="Montserrat Medium"/>
                <a:ea typeface="Montserrat Medium"/>
                <a:cs typeface="Montserrat Medium"/>
                <a:sym typeface="Montserra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C4587"/>
              </a:buClr>
              <a:buSzPts val="2800"/>
              <a:buFont typeface="Montserrat Medium"/>
              <a:buNone/>
              <a:defRPr>
                <a:solidFill>
                  <a:srgbClr val="1C4587"/>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nature.com/articles/533452a.pdf"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slideslive.com/38956531/beyond-static-papers-rethinking-how-we-share-scientific-understanding-in-ml?ref=search" TargetMode="Externa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neal.fun/size-of-space/"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neuripsconf.medium.com/designing-the-reproducibility-program-for-neurips-2020-7fcccaa5c6ad" TargetMode="Externa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nature.com/articles/s41598-022-05353-1" TargetMode="Externa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giorgialupi.com/data-humanism-my-manifesto-for-a-new-data-wold"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hyperlink" Target="https://www.youtube.com/watch?v=qSOVBiEotaw" TargetMode="External"/><Relationship Id="rId5" Type="http://schemas.openxmlformats.org/officeDocument/2006/relationships/image" Target="../media/image16.png"/><Relationship Id="rId6" Type="http://schemas.openxmlformats.org/officeDocument/2006/relationships/hyperlink" Target="https://www.youtube.com/watch?v=qSOVBiEotaw" TargetMode="External"/><Relationship Id="rId7"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distill.pub/2017/momentum/" TargetMode="Externa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colah.github.io/posts/2014-10-Visualizing-MNIST/" TargetMode="Externa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4.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hyperlink" Target="https://www.youtube.com/watch?v=qSOVBiEotaw" TargetMode="External"/><Relationship Id="rId5" Type="http://schemas.openxmlformats.org/officeDocument/2006/relationships/image" Target="../media/image16.png"/><Relationship Id="rId6" Type="http://schemas.openxmlformats.org/officeDocument/2006/relationships/hyperlink" Target="https://www.youtube.com/watch?v=qSOVBiEotaw" TargetMode="External"/><Relationship Id="rId7" Type="http://schemas.openxmlformats.org/officeDocument/2006/relationships/image" Target="../media/image20.png"/><Relationship Id="rId8" Type="http://schemas.openxmlformats.org/officeDocument/2006/relationships/image" Target="../media/image4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7.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colah.github.io/posts/2014-10-Visualizing-MNIST/" TargetMode="External"/><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distill.pub/2020/grand-tour/" TargetMode="Externa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www.datasciencecourse.org/" TargetMode="External"/><Relationship Id="rId4" Type="http://schemas.openxmlformats.org/officeDocument/2006/relationships/hyperlink" Target="http://www.visualcomplexity.com/vc/blog/?p=644" TargetMode="External"/><Relationship Id="rId5" Type="http://schemas.openxmlformats.org/officeDocument/2006/relationships/hyperlink" Target="http://giorgialupi.com/data-humanism-my-manifesto-for-a-new-data-wold" TargetMode="External"/><Relationship Id="rId6" Type="http://schemas.openxmlformats.org/officeDocument/2006/relationships/hyperlink" Target="https://ift6758.github.io/lectures/tidy.pdf" TargetMode="External"/><Relationship Id="rId7" Type="http://schemas.openxmlformats.org/officeDocument/2006/relationships/hyperlink" Target="https://observablehq.com/@krisrs1128?page=2&amp;tab=notebooks&amp;type=public" TargetMode="External"/><Relationship Id="rId8" Type="http://schemas.openxmlformats.org/officeDocument/2006/relationships/hyperlink" Target="https://observablehq.com/@jhelum-ch"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Cours 6 : Visualisation </a:t>
            </a:r>
            <a:r>
              <a:rPr lang="en">
                <a:latin typeface="Montserrat"/>
                <a:ea typeface="Montserrat"/>
                <a:cs typeface="Montserrat"/>
                <a:sym typeface="Montserrat"/>
              </a:rPr>
              <a:t>avancée </a:t>
            </a:r>
            <a:r>
              <a:rPr lang="en">
                <a:latin typeface="Montserrat"/>
                <a:ea typeface="Montserrat"/>
                <a:cs typeface="Montserrat"/>
                <a:sym typeface="Montserrat"/>
              </a:rPr>
              <a:t>des données</a:t>
            </a:r>
            <a:endParaRPr sz="3300">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lang="en" sz="2380"/>
              <a:t>Gauthier Gidel</a:t>
            </a:r>
            <a:endParaRPr sz="2380"/>
          </a:p>
          <a:p>
            <a:pPr indent="0" lvl="0" marL="0" rtl="0" algn="ctr">
              <a:lnSpc>
                <a:spcPct val="80000"/>
              </a:lnSpc>
              <a:spcBef>
                <a:spcPts val="0"/>
              </a:spcBef>
              <a:spcAft>
                <a:spcPts val="0"/>
              </a:spcAft>
              <a:buSzPts val="935"/>
              <a:buNone/>
            </a:pPr>
            <a:r>
              <a:rPr lang="en" sz="2380"/>
              <a:t>18 septembre 2024</a:t>
            </a:r>
            <a:endParaRPr sz="23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Visualisez toujours vos données !</a:t>
            </a:r>
            <a:endParaRPr sz="2520"/>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Les quantités quantitatives sont importantes. Mais ils ne décrivent pas tout !</a:t>
            </a:r>
            <a:endParaRPr/>
          </a:p>
        </p:txBody>
      </p:sp>
      <p:pic>
        <p:nvPicPr>
          <p:cNvPr id="118" name="Google Shape;118;p22"/>
          <p:cNvPicPr preferRelativeResize="0"/>
          <p:nvPr/>
        </p:nvPicPr>
        <p:blipFill>
          <a:blip r:embed="rId3">
            <a:alphaModFix/>
          </a:blip>
          <a:stretch>
            <a:fillRect/>
          </a:stretch>
        </p:blipFill>
        <p:spPr>
          <a:xfrm>
            <a:off x="633413" y="1856000"/>
            <a:ext cx="7877175" cy="3162300"/>
          </a:xfrm>
          <a:prstGeom prst="rect">
            <a:avLst/>
          </a:prstGeom>
          <a:noFill/>
          <a:ln>
            <a:noFill/>
          </a:ln>
        </p:spPr>
      </p:pic>
      <p:sp>
        <p:nvSpPr>
          <p:cNvPr id="119" name="Google Shape;119;p22"/>
          <p:cNvSpPr txBox="1"/>
          <p:nvPr/>
        </p:nvSpPr>
        <p:spPr>
          <a:xfrm>
            <a:off x="5502725" y="4539350"/>
            <a:ext cx="7341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Crédit : @AlbertoCairo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Visualisez toujours vos données !</a:t>
            </a:r>
            <a:endParaRPr sz="2520"/>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Les quantités quantitatives sont importantes. Mais ils ne décrivent pas tout !</a:t>
            </a:r>
            <a:endParaRPr/>
          </a:p>
        </p:txBody>
      </p:sp>
      <p:pic>
        <p:nvPicPr>
          <p:cNvPr id="126" name="Google Shape;126;p23"/>
          <p:cNvPicPr preferRelativeResize="0"/>
          <p:nvPr/>
        </p:nvPicPr>
        <p:blipFill>
          <a:blip r:embed="rId3">
            <a:alphaModFix/>
          </a:blip>
          <a:stretch>
            <a:fillRect/>
          </a:stretch>
        </p:blipFill>
        <p:spPr>
          <a:xfrm>
            <a:off x="633413" y="1856000"/>
            <a:ext cx="7877175" cy="3162300"/>
          </a:xfrm>
          <a:prstGeom prst="rect">
            <a:avLst/>
          </a:prstGeom>
          <a:noFill/>
          <a:ln>
            <a:noFill/>
          </a:ln>
        </p:spPr>
      </p:pic>
      <p:sp>
        <p:nvSpPr>
          <p:cNvPr id="127" name="Google Shape;127;p23"/>
          <p:cNvSpPr txBox="1"/>
          <p:nvPr/>
        </p:nvSpPr>
        <p:spPr>
          <a:xfrm>
            <a:off x="1110450" y="1575100"/>
            <a:ext cx="7315200" cy="17931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t>À retenir</a:t>
            </a:r>
            <a:r>
              <a:rPr lang="en" sz="1700"/>
              <a:t>:</a:t>
            </a:r>
            <a:endParaRPr sz="1700"/>
          </a:p>
          <a:p>
            <a:pPr indent="-336550" lvl="0" marL="457200" rtl="0" algn="l">
              <a:spcBef>
                <a:spcPts val="0"/>
              </a:spcBef>
              <a:spcAft>
                <a:spcPts val="0"/>
              </a:spcAft>
              <a:buSzPts val="1700"/>
              <a:buChar char="-"/>
            </a:pPr>
            <a:r>
              <a:rPr lang="en" sz="1700"/>
              <a:t>La moyenne et la variance ne décrivent pas complètement une distribution.</a:t>
            </a:r>
            <a:endParaRPr sz="1700"/>
          </a:p>
          <a:p>
            <a:pPr indent="-336550" lvl="0" marL="457200" rtl="0" algn="l">
              <a:spcBef>
                <a:spcPts val="0"/>
              </a:spcBef>
              <a:spcAft>
                <a:spcPts val="0"/>
              </a:spcAft>
              <a:buSzPts val="1700"/>
              <a:buChar char="-"/>
            </a:pPr>
            <a:r>
              <a:rPr lang="en" sz="1700"/>
              <a:t>Pas anodin de trouver les </a:t>
            </a:r>
            <a:r>
              <a:rPr b="1" lang="en" sz="1700"/>
              <a:t>statistiques pertinentes</a:t>
            </a:r>
            <a:r>
              <a:rPr lang="en" sz="1700"/>
              <a:t> à calculer.</a:t>
            </a:r>
            <a:endParaRPr sz="1700"/>
          </a:p>
          <a:p>
            <a:pPr indent="-336550" lvl="0" marL="457200" rtl="0" algn="l">
              <a:spcBef>
                <a:spcPts val="0"/>
              </a:spcBef>
              <a:spcAft>
                <a:spcPts val="0"/>
              </a:spcAft>
              <a:buSzPts val="1700"/>
              <a:buChar char="-"/>
            </a:pPr>
            <a:r>
              <a:rPr lang="en" sz="1700"/>
              <a:t>Il est plus facile de regarder les données en premier pour avoir des intuitions sur ce qui est pertinent pour vous.</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2747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Importance de la visualisation</a:t>
            </a:r>
            <a:endParaRPr sz="2520"/>
          </a:p>
        </p:txBody>
      </p:sp>
      <p:sp>
        <p:nvSpPr>
          <p:cNvPr id="133" name="Google Shape;133;p24"/>
          <p:cNvSpPr txBox="1"/>
          <p:nvPr>
            <p:ph idx="1" type="body"/>
          </p:nvPr>
        </p:nvSpPr>
        <p:spPr>
          <a:xfrm>
            <a:off x="112275" y="1130300"/>
            <a:ext cx="8880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Avant d'exécuter une analyse ou d'essayer des modèles d'apprentissage automatique, vous devez visualiser vos données pour s'assurer que :</a:t>
            </a:r>
            <a:endParaRPr/>
          </a:p>
          <a:p>
            <a:pPr indent="-342900" lvl="0" marL="457200" rtl="0" algn="l">
              <a:spcBef>
                <a:spcPts val="1200"/>
              </a:spcBef>
              <a:spcAft>
                <a:spcPts val="0"/>
              </a:spcAft>
              <a:buSzPts val="1800"/>
              <a:buChar char="●"/>
            </a:pPr>
            <a:r>
              <a:rPr lang="en"/>
              <a:t>vos données aient du sens (aucune erreur de traitement)</a:t>
            </a:r>
            <a:endParaRPr/>
          </a:p>
          <a:p>
            <a:pPr indent="-342900" lvl="0" marL="457200" rtl="0" algn="l">
              <a:spcBef>
                <a:spcPts val="0"/>
              </a:spcBef>
              <a:spcAft>
                <a:spcPts val="0"/>
              </a:spcAft>
              <a:buSzPts val="1800"/>
              <a:buChar char="●"/>
            </a:pPr>
            <a:r>
              <a:rPr lang="en"/>
              <a:t>le problème soit "réalisable"</a:t>
            </a:r>
            <a:endParaRPr/>
          </a:p>
          <a:p>
            <a:pPr indent="-342900" lvl="0" marL="457200" rtl="0" algn="l">
              <a:spcBef>
                <a:spcPts val="0"/>
              </a:spcBef>
              <a:spcAft>
                <a:spcPts val="0"/>
              </a:spcAft>
              <a:buSzPts val="1800"/>
              <a:buChar char="●"/>
            </a:pPr>
            <a:r>
              <a:rPr lang="en"/>
              <a:t>avoir un projet.</a:t>
            </a:r>
            <a:endParaRPr/>
          </a:p>
        </p:txBody>
      </p:sp>
      <p:sp>
        <p:nvSpPr>
          <p:cNvPr id="134" name="Google Shape;134;p24"/>
          <p:cNvSpPr txBox="1"/>
          <p:nvPr/>
        </p:nvSpPr>
        <p:spPr>
          <a:xfrm>
            <a:off x="181375" y="3177000"/>
            <a:ext cx="8707500" cy="15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Si vous ne </a:t>
            </a:r>
            <a:r>
              <a:rPr b="1" lang="en" sz="1800">
                <a:solidFill>
                  <a:schemeClr val="dk2"/>
                </a:solidFill>
              </a:rPr>
              <a:t>pouvez pas identifier une tendance</a:t>
            </a:r>
            <a:r>
              <a:rPr lang="en" sz="1800">
                <a:solidFill>
                  <a:schemeClr val="dk2"/>
                </a:solidFill>
              </a:rPr>
              <a:t> ou faire une prédiction pour votre ensemble de données, </a:t>
            </a:r>
            <a:r>
              <a:rPr b="1" lang="en" sz="1800">
                <a:solidFill>
                  <a:schemeClr val="dk2"/>
                </a:solidFill>
              </a:rPr>
              <a:t>un algorithme automatisé ne le fera pas non plus.</a:t>
            </a:r>
            <a:endParaRPr b="1" sz="18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chemeClr val="dk2"/>
                </a:solidFill>
              </a:rPr>
              <a:t>obtenir des performances « surhumaines » dans un domaine est un problème difficile qui prend des années à résoudre (pour chaque problème). Des performances sous-surhumaines ont été réalisées bien avant cela.</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2747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Importance de la visualisation</a:t>
            </a:r>
            <a:endParaRPr sz="2520"/>
          </a:p>
        </p:txBody>
      </p:sp>
      <p:sp>
        <p:nvSpPr>
          <p:cNvPr id="140" name="Google Shape;140;p25"/>
          <p:cNvSpPr txBox="1"/>
          <p:nvPr>
            <p:ph idx="1" type="body"/>
          </p:nvPr>
        </p:nvSpPr>
        <p:spPr>
          <a:xfrm>
            <a:off x="112275" y="1130300"/>
            <a:ext cx="8880600" cy="217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Avant d'exécuter une analyse ou d'essayer des modèles d'apprentissage automatique, vous devez visualiser vos données pour :</a:t>
            </a:r>
            <a:endParaRPr/>
          </a:p>
          <a:p>
            <a:pPr indent="-342900" lvl="0" marL="457200" rtl="0" algn="l">
              <a:spcBef>
                <a:spcPts val="0"/>
              </a:spcBef>
              <a:spcAft>
                <a:spcPts val="0"/>
              </a:spcAft>
              <a:buSzPts val="1800"/>
              <a:buChar char="-"/>
            </a:pPr>
            <a:r>
              <a:rPr lang="en"/>
              <a:t>Assurez-vous que vos données ont du sens (aucune erreur de traitement)</a:t>
            </a:r>
            <a:endParaRPr/>
          </a:p>
          <a:p>
            <a:pPr indent="-342900" lvl="0" marL="457200" rtl="0" algn="l">
              <a:spcBef>
                <a:spcPts val="0"/>
              </a:spcBef>
              <a:spcAft>
                <a:spcPts val="0"/>
              </a:spcAft>
              <a:buSzPts val="1800"/>
              <a:buChar char="-"/>
            </a:pPr>
            <a:r>
              <a:rPr lang="en"/>
              <a:t>Assurez-vous que le problème est "réalisable"</a:t>
            </a:r>
            <a:endParaRPr/>
          </a:p>
          <a:p>
            <a:pPr indent="-342900" lvl="0" marL="457200" rtl="0" algn="l">
              <a:spcBef>
                <a:spcPts val="0"/>
              </a:spcBef>
              <a:spcAft>
                <a:spcPts val="0"/>
              </a:spcAft>
              <a:buSzPts val="1800"/>
              <a:buChar char="-"/>
            </a:pPr>
            <a:r>
              <a:rPr lang="en"/>
              <a:t>Avoir un projet.</a:t>
            </a:r>
            <a:endParaRPr/>
          </a:p>
        </p:txBody>
      </p:sp>
      <p:sp>
        <p:nvSpPr>
          <p:cNvPr id="141" name="Google Shape;141;p25"/>
          <p:cNvSpPr txBox="1"/>
          <p:nvPr/>
        </p:nvSpPr>
        <p:spPr>
          <a:xfrm>
            <a:off x="181375" y="3177000"/>
            <a:ext cx="8707500" cy="189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Si vous ne pouvez pas identifier une tendance ou faire une prédiction pour votre ensemble de données, un algorithme automatisé ne le fera pas non plus.</a:t>
            </a:r>
            <a:endParaRPr sz="1800">
              <a:solidFill>
                <a:schemeClr val="dk2"/>
              </a:solidFill>
            </a:endParaRPr>
          </a:p>
          <a:p>
            <a:pPr indent="0" lvl="0" marL="0" rtl="0" algn="l">
              <a:lnSpc>
                <a:spcPct val="115000"/>
              </a:lnSpc>
              <a:spcBef>
                <a:spcPts val="1200"/>
              </a:spcBef>
              <a:spcAft>
                <a:spcPts val="1200"/>
              </a:spcAft>
              <a:buNone/>
            </a:pPr>
            <a:r>
              <a:rPr lang="en" sz="1800">
                <a:solidFill>
                  <a:schemeClr val="dk2"/>
                </a:solidFill>
              </a:rPr>
              <a:t>Gardez à l'esprit que les performances "surhumaines" dans un domaine sont un problème difficile qui a pris des années à résoudre (pour chaque problème). Des performances sous-surhumaines ont été réalisées avant cela.</a:t>
            </a:r>
            <a:endParaRPr sz="1800">
              <a:solidFill>
                <a:schemeClr val="dk2"/>
              </a:solidFill>
            </a:endParaRPr>
          </a:p>
        </p:txBody>
      </p:sp>
      <p:pic>
        <p:nvPicPr>
          <p:cNvPr id="142" name="Google Shape;142;p25"/>
          <p:cNvPicPr preferRelativeResize="0"/>
          <p:nvPr/>
        </p:nvPicPr>
        <p:blipFill>
          <a:blip r:embed="rId3">
            <a:alphaModFix/>
          </a:blip>
          <a:stretch>
            <a:fillRect/>
          </a:stretch>
        </p:blipFill>
        <p:spPr>
          <a:xfrm>
            <a:off x="163286" y="9300"/>
            <a:ext cx="8817429" cy="5143500"/>
          </a:xfrm>
          <a:prstGeom prst="rect">
            <a:avLst/>
          </a:prstGeom>
          <a:noFill/>
          <a:ln>
            <a:noFill/>
          </a:ln>
        </p:spPr>
      </p:pic>
      <p:sp>
        <p:nvSpPr>
          <p:cNvPr id="143" name="Google Shape;143;p25"/>
          <p:cNvSpPr/>
          <p:nvPr/>
        </p:nvSpPr>
        <p:spPr>
          <a:xfrm>
            <a:off x="942525" y="1405250"/>
            <a:ext cx="8038200" cy="35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txBox="1"/>
          <p:nvPr/>
        </p:nvSpPr>
        <p:spPr>
          <a:xfrm>
            <a:off x="1106150" y="1400000"/>
            <a:ext cx="198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9138"/>
                </a:solidFill>
              </a:rPr>
              <a:t>Précision humaine</a:t>
            </a:r>
            <a:endParaRPr>
              <a:solidFill>
                <a:srgbClr val="E69138"/>
              </a:solidFill>
            </a:endParaRPr>
          </a:p>
        </p:txBody>
      </p:sp>
      <p:sp>
        <p:nvSpPr>
          <p:cNvPr id="145" name="Google Shape;145;p25"/>
          <p:cNvSpPr txBox="1"/>
          <p:nvPr/>
        </p:nvSpPr>
        <p:spPr>
          <a:xfrm>
            <a:off x="1106150" y="245875"/>
            <a:ext cx="7339500" cy="431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Résultats à la pointe de la technologie (SOTA) pour Imagenet dans le temps.</a:t>
            </a:r>
            <a:endParaRPr sz="1600"/>
          </a:p>
        </p:txBody>
      </p:sp>
      <p:sp>
        <p:nvSpPr>
          <p:cNvPr id="146" name="Google Shape;146;p25"/>
          <p:cNvSpPr/>
          <p:nvPr/>
        </p:nvSpPr>
        <p:spPr>
          <a:xfrm>
            <a:off x="584175" y="14250"/>
            <a:ext cx="455700" cy="31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5"/>
          <p:cNvCxnSpPr/>
          <p:nvPr/>
        </p:nvCxnSpPr>
        <p:spPr>
          <a:xfrm>
            <a:off x="1182575" y="1700475"/>
            <a:ext cx="7679700" cy="0"/>
          </a:xfrm>
          <a:prstGeom prst="straightConnector1">
            <a:avLst/>
          </a:prstGeom>
          <a:noFill/>
          <a:ln cap="flat" cmpd="sng" w="19050">
            <a:solidFill>
              <a:srgbClr val="E69138"/>
            </a:solidFill>
            <a:prstDash val="lgDash"/>
            <a:round/>
            <a:headEnd len="med" w="med" type="none"/>
            <a:tailEnd len="med" w="med" type="none"/>
          </a:ln>
        </p:spPr>
      </p:cxnSp>
      <p:sp>
        <p:nvSpPr>
          <p:cNvPr id="148" name="Google Shape;148;p25"/>
          <p:cNvSpPr txBox="1"/>
          <p:nvPr/>
        </p:nvSpPr>
        <p:spPr>
          <a:xfrm>
            <a:off x="0" y="4819500"/>
            <a:ext cx="7340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Source : www.paperwithcode.com</a:t>
            </a:r>
            <a:endParaRPr sz="1100">
              <a:solidFill>
                <a:schemeClr val="accent3"/>
              </a:solidFill>
            </a:endParaRPr>
          </a:p>
        </p:txBody>
      </p:sp>
      <p:cxnSp>
        <p:nvCxnSpPr>
          <p:cNvPr id="149" name="Google Shape;149;p25"/>
          <p:cNvCxnSpPr/>
          <p:nvPr/>
        </p:nvCxnSpPr>
        <p:spPr>
          <a:xfrm rot="10800000">
            <a:off x="4734475" y="1700475"/>
            <a:ext cx="0" cy="2341200"/>
          </a:xfrm>
          <a:prstGeom prst="straightConnector1">
            <a:avLst/>
          </a:prstGeom>
          <a:noFill/>
          <a:ln cap="flat" cmpd="sng" w="19050">
            <a:solidFill>
              <a:srgbClr val="E69138"/>
            </a:solidFill>
            <a:prstDash val="lg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240"/>
              <a:t>Méthode (proposée) pour</a:t>
            </a:r>
            <a:endParaRPr sz="3240"/>
          </a:p>
          <a:p>
            <a:pPr indent="0" lvl="0" marL="0" rtl="0" algn="ctr">
              <a:spcBef>
                <a:spcPts val="0"/>
              </a:spcBef>
              <a:spcAft>
                <a:spcPts val="0"/>
              </a:spcAft>
              <a:buSzPts val="990"/>
              <a:buNone/>
            </a:pPr>
            <a:r>
              <a:rPr lang="en" sz="3240"/>
              <a:t>exploration de données</a:t>
            </a:r>
            <a:endParaRPr sz="324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Commencez par une question</a:t>
            </a:r>
            <a:endParaRPr sz="2520"/>
          </a:p>
        </p:txBody>
      </p:sp>
      <p:sp>
        <p:nvSpPr>
          <p:cNvPr id="160" name="Google Shape;16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Vous devez d'abord poser une question. </a:t>
            </a:r>
            <a:endParaRPr/>
          </a:p>
          <a:p>
            <a:pPr indent="0" lvl="0" marL="457200" rtl="0" algn="l">
              <a:spcBef>
                <a:spcPts val="1200"/>
              </a:spcBef>
              <a:spcAft>
                <a:spcPts val="0"/>
              </a:spcAft>
              <a:buNone/>
            </a:pPr>
            <a:r>
              <a:rPr lang="en"/>
              <a:t>Exemple:</a:t>
            </a:r>
            <a:endParaRPr/>
          </a:p>
          <a:p>
            <a:pPr indent="-317500" lvl="1" marL="914400" rtl="0" algn="l">
              <a:spcBef>
                <a:spcPts val="1200"/>
              </a:spcBef>
              <a:spcAft>
                <a:spcPts val="0"/>
              </a:spcAft>
              <a:buSzPts val="1400"/>
              <a:buChar char="-"/>
            </a:pPr>
            <a:r>
              <a:rPr lang="en"/>
              <a:t>puis-je utiliser mes données pour prédire [quelque chose] ?</a:t>
            </a:r>
            <a:endParaRPr/>
          </a:p>
          <a:p>
            <a:pPr indent="-317500" lvl="1" marL="914400" rtl="0" algn="l">
              <a:spcBef>
                <a:spcPts val="0"/>
              </a:spcBef>
              <a:spcAft>
                <a:spcPts val="0"/>
              </a:spcAft>
              <a:buSzPts val="1400"/>
              <a:buChar char="-"/>
            </a:pPr>
            <a:r>
              <a:rPr lang="en"/>
              <a:t>Mes données sont-elles propres ?</a:t>
            </a:r>
            <a:endParaRPr/>
          </a:p>
          <a:p>
            <a:pPr indent="-317500" lvl="1" marL="914400" rtl="0" algn="l">
              <a:spcBef>
                <a:spcPts val="0"/>
              </a:spcBef>
              <a:spcAft>
                <a:spcPts val="0"/>
              </a:spcAft>
              <a:buSzPts val="1400"/>
              <a:buChar char="-"/>
            </a:pPr>
            <a:r>
              <a:rPr lang="en"/>
              <a:t>Comment puis-je augmenter mon jeu de données ?</a:t>
            </a:r>
            <a:endParaRPr/>
          </a:p>
          <a:p>
            <a:pPr indent="-317500" lvl="1" marL="914400" rtl="0" algn="l">
              <a:spcBef>
                <a:spcPts val="0"/>
              </a:spcBef>
              <a:spcAft>
                <a:spcPts val="0"/>
              </a:spcAft>
              <a:buSzPts val="1400"/>
              <a:buChar char="-"/>
            </a:pPr>
            <a:r>
              <a:rPr lang="en"/>
              <a:t>Ai-je des valeurs aberrantes ?</a:t>
            </a:r>
            <a:br>
              <a:rPr lang="en"/>
            </a:br>
            <a:endParaRPr/>
          </a:p>
          <a:p>
            <a:pPr indent="-342900" lvl="0" marL="457200" rtl="0" algn="l">
              <a:spcBef>
                <a:spcPts val="0"/>
              </a:spcBef>
              <a:spcAft>
                <a:spcPts val="0"/>
              </a:spcAft>
              <a:buSzPts val="1800"/>
              <a:buChar char="-"/>
            </a:pPr>
            <a:r>
              <a:rPr lang="en"/>
              <a:t>Le but d'une visualisation est de répondre (ou d'en donner un aperçu) à cette question.</a:t>
            </a:r>
            <a:endParaRPr/>
          </a:p>
          <a:p>
            <a:pPr indent="-342900" lvl="0" marL="457200" rtl="0" algn="l">
              <a:spcBef>
                <a:spcPts val="0"/>
              </a:spcBef>
              <a:spcAft>
                <a:spcPts val="0"/>
              </a:spcAft>
              <a:buSzPts val="1800"/>
              <a:buChar char="-"/>
            </a:pPr>
            <a:r>
              <a:rPr lang="en"/>
              <a:t>Moteur de votre recherche.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L'interactivité est importante</a:t>
            </a:r>
            <a:endParaRPr sz="2520"/>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"L'interaction est la clé des applications ML"</a:t>
            </a:r>
            <a:endParaRPr/>
          </a:p>
          <a:p>
            <a:pPr indent="0" lvl="0" marL="457200" rtl="0" algn="l">
              <a:spcBef>
                <a:spcPts val="1200"/>
              </a:spcBef>
              <a:spcAft>
                <a:spcPts val="0"/>
              </a:spcAft>
              <a:buNone/>
            </a:pPr>
            <a:r>
              <a:rPr lang="en"/>
              <a:t>Peut explorer plus rapidement. (ex. google maps)</a:t>
            </a:r>
            <a:endParaRPr/>
          </a:p>
          <a:p>
            <a:pPr indent="0" lvl="0" marL="457200" rtl="0" algn="l">
              <a:spcBef>
                <a:spcPts val="1200"/>
              </a:spcBef>
              <a:spcAft>
                <a:spcPts val="0"/>
              </a:spcAft>
              <a:buNone/>
            </a:pPr>
            <a:r>
              <a:rPr lang="en"/>
              <a:t>Mieux vaut construire des intuitions (peut jouer avec les données et voir comment elles réagissent)</a:t>
            </a:r>
            <a:endParaRPr/>
          </a:p>
          <a:p>
            <a:pPr indent="0" lvl="0" marL="45720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Les données sont imparfaites</a:t>
            </a:r>
            <a:endParaRPr sz="2520"/>
          </a:p>
        </p:txBody>
      </p:sp>
      <p:sp>
        <p:nvSpPr>
          <p:cNvPr id="172" name="Google Shape;172;p29"/>
          <p:cNvSpPr txBox="1"/>
          <p:nvPr>
            <p:ph idx="1" type="body"/>
          </p:nvPr>
        </p:nvSpPr>
        <p:spPr>
          <a:xfrm>
            <a:off x="311700" y="941525"/>
            <a:ext cx="49461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a:t>
            </a:r>
            <a:r>
              <a:rPr lang="en"/>
              <a:t> vai</a:t>
            </a:r>
            <a:r>
              <a:rPr lang="en"/>
              <a:t>s répéter cela plusieurs fois.</a:t>
            </a:r>
            <a:endParaRPr/>
          </a:p>
          <a:p>
            <a:pPr indent="0" lvl="0" marL="0" rtl="0" algn="l">
              <a:spcBef>
                <a:spcPts val="1200"/>
              </a:spcBef>
              <a:spcAft>
                <a:spcPts val="0"/>
              </a:spcAft>
              <a:buNone/>
            </a:pPr>
            <a:r>
              <a:rPr lang="en"/>
              <a:t>Vous pouvez être "dupé par le hasard"</a:t>
            </a:r>
            <a:endParaRPr/>
          </a:p>
          <a:p>
            <a:pPr indent="0" lvl="0" marL="0" rtl="0" algn="l">
              <a:spcBef>
                <a:spcPts val="1200"/>
              </a:spcBef>
              <a:spcAft>
                <a:spcPts val="0"/>
              </a:spcAft>
              <a:buNone/>
            </a:pPr>
            <a:r>
              <a:rPr lang="en"/>
              <a:t>Voir le cours sur les tests statistiques.</a:t>
            </a:r>
            <a:endParaRPr/>
          </a:p>
          <a:p>
            <a:pPr indent="0" lvl="0" marL="0" rtl="0" algn="l">
              <a:spcBef>
                <a:spcPts val="1200"/>
              </a:spcBef>
              <a:spcAft>
                <a:spcPts val="0"/>
              </a:spcAft>
              <a:buNone/>
            </a:pPr>
            <a:r>
              <a:rPr lang="en"/>
              <a:t>La visualisation de l'incertitude est aussi importante que la visualisation du phénomène que vous souhaitez illustrer.</a:t>
            </a:r>
            <a:endParaRPr/>
          </a:p>
          <a:p>
            <a:pPr indent="0" lvl="0" marL="457200" rtl="0" algn="l">
              <a:spcBef>
                <a:spcPts val="1200"/>
              </a:spcBef>
              <a:spcAft>
                <a:spcPts val="1200"/>
              </a:spcAft>
              <a:buNone/>
            </a:pPr>
            <a:r>
              <a:rPr lang="en"/>
              <a:t>(titre en français: Le Hasard sauvage)</a:t>
            </a:r>
            <a:endParaRPr/>
          </a:p>
        </p:txBody>
      </p:sp>
      <p:pic>
        <p:nvPicPr>
          <p:cNvPr id="173" name="Google Shape;173;p29"/>
          <p:cNvPicPr preferRelativeResize="0"/>
          <p:nvPr/>
        </p:nvPicPr>
        <p:blipFill>
          <a:blip r:embed="rId3">
            <a:alphaModFix/>
          </a:blip>
          <a:stretch>
            <a:fillRect/>
          </a:stretch>
        </p:blipFill>
        <p:spPr>
          <a:xfrm>
            <a:off x="5773056" y="458562"/>
            <a:ext cx="2571119" cy="3907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Reproductibilité</a:t>
            </a:r>
            <a:endParaRPr sz="2520"/>
          </a:p>
        </p:txBody>
      </p:sp>
      <p:sp>
        <p:nvSpPr>
          <p:cNvPr id="179" name="Google Shape;179;p30"/>
          <p:cNvSpPr txBox="1"/>
          <p:nvPr>
            <p:ph idx="1" type="body"/>
          </p:nvPr>
        </p:nvSpPr>
        <p:spPr>
          <a:xfrm>
            <a:off x="311700" y="636725"/>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Aléas dans les données.</a:t>
            </a:r>
            <a:endParaRPr sz="1700"/>
          </a:p>
          <a:p>
            <a:pPr indent="0" lvl="0" marL="0" rtl="0" algn="l">
              <a:spcBef>
                <a:spcPts val="1200"/>
              </a:spcBef>
              <a:spcAft>
                <a:spcPts val="0"/>
              </a:spcAft>
              <a:buNone/>
            </a:pPr>
            <a:r>
              <a:rPr lang="en" sz="1700"/>
              <a:t>Important de s'assurer que vos visualisations et ses conclusions sont reproductibles.</a:t>
            </a:r>
            <a:endParaRPr sz="1700"/>
          </a:p>
          <a:p>
            <a:pPr indent="0" lvl="0" marL="0" rtl="0" algn="l">
              <a:spcBef>
                <a:spcPts val="1200"/>
              </a:spcBef>
              <a:spcAft>
                <a:spcPts val="0"/>
              </a:spcAft>
              <a:buNone/>
            </a:pPr>
            <a:r>
              <a:rPr i="1" lang="en" sz="1700"/>
              <a:t>"La reproductibilité, c'est comme se brosser les dents. Une fois que vous l'apprenez, cela devie</a:t>
            </a:r>
            <a:r>
              <a:rPr i="1" lang="en"/>
              <a:t>nt une habitude."</a:t>
            </a:r>
            <a:br>
              <a:rPr i="1" lang="en"/>
            </a:br>
            <a:r>
              <a:rPr i="1" lang="en"/>
              <a:t>Irakli Loladzé</a:t>
            </a:r>
            <a:endParaRPr i="1"/>
          </a:p>
          <a:p>
            <a:pPr indent="0" lvl="0" marL="457200" rtl="0" algn="l">
              <a:spcBef>
                <a:spcPts val="1200"/>
              </a:spcBef>
              <a:spcAft>
                <a:spcPts val="1200"/>
              </a:spcAft>
              <a:buNone/>
            </a:pPr>
            <a:r>
              <a:t/>
            </a:r>
            <a:endParaRPr/>
          </a:p>
        </p:txBody>
      </p:sp>
      <p:pic>
        <p:nvPicPr>
          <p:cNvPr id="180" name="Google Shape;180;p30">
            <a:hlinkClick r:id="rId3"/>
          </p:cNvPr>
          <p:cNvPicPr preferRelativeResize="0"/>
          <p:nvPr/>
        </p:nvPicPr>
        <p:blipFill>
          <a:blip r:embed="rId4">
            <a:alphaModFix/>
          </a:blip>
          <a:stretch>
            <a:fillRect/>
          </a:stretch>
        </p:blipFill>
        <p:spPr>
          <a:xfrm>
            <a:off x="3825250" y="2262100"/>
            <a:ext cx="4909526" cy="2391251"/>
          </a:xfrm>
          <a:prstGeom prst="rect">
            <a:avLst/>
          </a:prstGeom>
          <a:noFill/>
          <a:ln>
            <a:noFill/>
          </a:ln>
        </p:spPr>
      </p:pic>
      <p:sp>
        <p:nvSpPr>
          <p:cNvPr id="181" name="Google Shape;181;p30"/>
          <p:cNvSpPr txBox="1"/>
          <p:nvPr/>
        </p:nvSpPr>
        <p:spPr>
          <a:xfrm>
            <a:off x="4257913" y="4653350"/>
            <a:ext cx="37032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Crise de reproductibilité en science (2016)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Le temps est un élément important du ML</a:t>
            </a:r>
            <a:endParaRPr sz="2520"/>
          </a:p>
        </p:txBody>
      </p:sp>
      <p:sp>
        <p:nvSpPr>
          <p:cNvPr id="187" name="Google Shape;18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Question potentielle : dois-je m'entraîner davantage ?</a:t>
            </a:r>
            <a:endParaRPr/>
          </a:p>
          <a:p>
            <a:pPr indent="-342900" lvl="0" marL="457200" rtl="0" algn="l">
              <a:spcBef>
                <a:spcPts val="0"/>
              </a:spcBef>
              <a:spcAft>
                <a:spcPts val="0"/>
              </a:spcAft>
              <a:buSzPts val="1800"/>
              <a:buChar char="-"/>
            </a:pPr>
            <a:r>
              <a:rPr lang="en"/>
              <a:t>Nous sommes bons en extrapolation.</a:t>
            </a:r>
            <a:endParaRPr/>
          </a:p>
          <a:p>
            <a:pPr indent="-342900" lvl="0" marL="457200" rtl="0" algn="l">
              <a:spcBef>
                <a:spcPts val="0"/>
              </a:spcBef>
              <a:spcAft>
                <a:spcPts val="0"/>
              </a:spcAft>
              <a:buSzPts val="1800"/>
              <a:buChar char="-"/>
            </a:pPr>
            <a:r>
              <a:rPr lang="en"/>
              <a:t>Bien que nous puissions être trompés.</a:t>
            </a:r>
            <a:endParaRPr/>
          </a:p>
        </p:txBody>
      </p:sp>
      <p:pic>
        <p:nvPicPr>
          <p:cNvPr id="188" name="Google Shape;188;p31"/>
          <p:cNvPicPr preferRelativeResize="0"/>
          <p:nvPr/>
        </p:nvPicPr>
        <p:blipFill>
          <a:blip r:embed="rId3">
            <a:alphaModFix/>
          </a:blip>
          <a:stretch>
            <a:fillRect/>
          </a:stretch>
        </p:blipFill>
        <p:spPr>
          <a:xfrm>
            <a:off x="4972300" y="2042150"/>
            <a:ext cx="3644900" cy="2861700"/>
          </a:xfrm>
          <a:prstGeom prst="rect">
            <a:avLst/>
          </a:prstGeom>
          <a:noFill/>
          <a:ln>
            <a:noFill/>
          </a:ln>
        </p:spPr>
      </p:pic>
      <p:sp>
        <p:nvSpPr>
          <p:cNvPr id="189" name="Google Shape;189;p31"/>
          <p:cNvSpPr txBox="1"/>
          <p:nvPr/>
        </p:nvSpPr>
        <p:spPr>
          <a:xfrm>
            <a:off x="4572000" y="4820400"/>
            <a:ext cx="57864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C727A"/>
                </a:solidFill>
              </a:rPr>
              <a:t>source : wikipédia sur SGD</a:t>
            </a:r>
            <a:endParaRPr sz="900">
              <a:solidFill>
                <a:srgbClr val="6C727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2747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Pourquoi la visualisation de données</a:t>
            </a:r>
            <a:endParaRPr sz="2520"/>
          </a:p>
        </p:txBody>
      </p:sp>
      <p:sp>
        <p:nvSpPr>
          <p:cNvPr id="61" name="Google Shape;61;p14"/>
          <p:cNvSpPr txBox="1"/>
          <p:nvPr>
            <p:ph idx="1" type="body"/>
          </p:nvPr>
        </p:nvSpPr>
        <p:spPr>
          <a:xfrm>
            <a:off x="112275" y="1130300"/>
            <a:ext cx="8520600" cy="1809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Travailler avec des données complexes (e.g., de grande dimension, avec de nombreux points de données.)</a:t>
            </a:r>
            <a:endParaRPr sz="1600"/>
          </a:p>
          <a:p>
            <a:pPr indent="-330200" lvl="0" marL="457200" rtl="0" algn="l">
              <a:spcBef>
                <a:spcPts val="0"/>
              </a:spcBef>
              <a:spcAft>
                <a:spcPts val="0"/>
              </a:spcAft>
              <a:buSzPts val="1600"/>
              <a:buChar char="-"/>
            </a:pPr>
            <a:r>
              <a:rPr lang="en" sz="1600"/>
              <a:t>Nous voulons développer des intuitions.</a:t>
            </a:r>
            <a:endParaRPr sz="1600"/>
          </a:p>
          <a:p>
            <a:pPr indent="-330200" lvl="0" marL="457200" rtl="0" algn="l">
              <a:spcBef>
                <a:spcPts val="0"/>
              </a:spcBef>
              <a:spcAft>
                <a:spcPts val="0"/>
              </a:spcAft>
              <a:buSzPts val="1600"/>
              <a:buChar char="-"/>
            </a:pPr>
            <a:r>
              <a:rPr lang="en" sz="1600"/>
              <a:t>Nous sommes bons avec la vision! (notre cerveau est doué pour la reconnaissance visuelle des formes).</a:t>
            </a:r>
            <a:endParaRPr sz="1600"/>
          </a:p>
          <a:p>
            <a:pPr indent="-330200" lvl="0" marL="457200" rtl="0" algn="l">
              <a:spcBef>
                <a:spcPts val="0"/>
              </a:spcBef>
              <a:spcAft>
                <a:spcPts val="0"/>
              </a:spcAft>
              <a:buSzPts val="1600"/>
              <a:buChar char="-"/>
            </a:pPr>
            <a:r>
              <a:rPr lang="en" sz="1600"/>
              <a:t>Peut représenter des images complexes.</a:t>
            </a:r>
            <a:endParaRPr sz="1600"/>
          </a:p>
        </p:txBody>
      </p:sp>
      <p:sp>
        <p:nvSpPr>
          <p:cNvPr id="62" name="Google Shape;62;p14"/>
          <p:cNvSpPr/>
          <p:nvPr/>
        </p:nvSpPr>
        <p:spPr>
          <a:xfrm>
            <a:off x="4455225" y="2424800"/>
            <a:ext cx="840600" cy="1097100"/>
          </a:xfrm>
          <a:prstGeom prst="downArrow">
            <a:avLst>
              <a:gd fmla="val 50000" name="adj1"/>
              <a:gd fmla="val 50000" name="adj2"/>
            </a:avLst>
          </a:prstGeom>
          <a:solidFill>
            <a:schemeClr val="l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idx="1" type="body"/>
          </p:nvPr>
        </p:nvSpPr>
        <p:spPr>
          <a:xfrm>
            <a:off x="1660875" y="3590475"/>
            <a:ext cx="5423400" cy="1182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n"/>
              <a:t>La visualisation des données places les données dans notre monde visuel (2D, 3D ou plus) pour que nous les « intuitions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Le temps est un élément important du ML</a:t>
            </a:r>
            <a:endParaRPr sz="2520"/>
          </a:p>
        </p:txBody>
      </p:sp>
      <p:sp>
        <p:nvSpPr>
          <p:cNvPr id="195" name="Google Shape;19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Question potentielle : dois-je m'entraîner davantage ?</a:t>
            </a:r>
            <a:endParaRPr/>
          </a:p>
          <a:p>
            <a:pPr indent="-342900" lvl="0" marL="457200" rtl="0" algn="l">
              <a:spcBef>
                <a:spcPts val="0"/>
              </a:spcBef>
              <a:spcAft>
                <a:spcPts val="0"/>
              </a:spcAft>
              <a:buSzPts val="1800"/>
              <a:buChar char="-"/>
            </a:pPr>
            <a:r>
              <a:rPr lang="en"/>
              <a:t>Nous sommes bons en extrapolation.</a:t>
            </a:r>
            <a:endParaRPr/>
          </a:p>
          <a:p>
            <a:pPr indent="-342900" lvl="0" marL="457200" rtl="0" algn="l">
              <a:spcBef>
                <a:spcPts val="0"/>
              </a:spcBef>
              <a:spcAft>
                <a:spcPts val="0"/>
              </a:spcAft>
              <a:buSzPts val="1800"/>
              <a:buChar char="-"/>
            </a:pPr>
            <a:r>
              <a:rPr lang="en"/>
              <a:t>Bien que nous puissions être dupé.</a:t>
            </a:r>
            <a:endParaRPr/>
          </a:p>
        </p:txBody>
      </p:sp>
      <p:pic>
        <p:nvPicPr>
          <p:cNvPr id="196" name="Google Shape;196;p32"/>
          <p:cNvPicPr preferRelativeResize="0"/>
          <p:nvPr/>
        </p:nvPicPr>
        <p:blipFill>
          <a:blip r:embed="rId3">
            <a:alphaModFix/>
          </a:blip>
          <a:stretch>
            <a:fillRect/>
          </a:stretch>
        </p:blipFill>
        <p:spPr>
          <a:xfrm>
            <a:off x="4965150" y="2497850"/>
            <a:ext cx="3867150" cy="2609850"/>
          </a:xfrm>
          <a:prstGeom prst="rect">
            <a:avLst/>
          </a:prstGeom>
          <a:noFill/>
          <a:ln>
            <a:noFill/>
          </a:ln>
        </p:spPr>
      </p:pic>
      <p:sp>
        <p:nvSpPr>
          <p:cNvPr id="197" name="Google Shape;197;p32"/>
          <p:cNvSpPr/>
          <p:nvPr/>
        </p:nvSpPr>
        <p:spPr>
          <a:xfrm>
            <a:off x="3931275" y="3364800"/>
            <a:ext cx="906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txBox="1"/>
          <p:nvPr/>
        </p:nvSpPr>
        <p:spPr>
          <a:xfrm>
            <a:off x="5358750" y="2012925"/>
            <a:ext cx="34317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échelle logarithmique sur l'axe y</a:t>
            </a:r>
            <a:endParaRPr/>
          </a:p>
        </p:txBody>
      </p:sp>
      <p:pic>
        <p:nvPicPr>
          <p:cNvPr id="199" name="Google Shape;199;p32"/>
          <p:cNvPicPr preferRelativeResize="0"/>
          <p:nvPr/>
        </p:nvPicPr>
        <p:blipFill>
          <a:blip r:embed="rId4">
            <a:alphaModFix/>
          </a:blip>
          <a:stretch>
            <a:fillRect/>
          </a:stretch>
        </p:blipFill>
        <p:spPr>
          <a:xfrm>
            <a:off x="-12" y="2355750"/>
            <a:ext cx="3876675" cy="259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Le temps est un élément important du ML</a:t>
            </a:r>
            <a:endParaRPr sz="2520"/>
          </a:p>
        </p:txBody>
      </p:sp>
      <p:sp>
        <p:nvSpPr>
          <p:cNvPr id="205" name="Google Shape;20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Question potentielle : dois-je m'entraîner davantage ?</a:t>
            </a:r>
            <a:endParaRPr/>
          </a:p>
          <a:p>
            <a:pPr indent="-342900" lvl="0" marL="457200" rtl="0" algn="l">
              <a:spcBef>
                <a:spcPts val="0"/>
              </a:spcBef>
              <a:spcAft>
                <a:spcPts val="0"/>
              </a:spcAft>
              <a:buSzPts val="1800"/>
              <a:buChar char="-"/>
            </a:pPr>
            <a:r>
              <a:rPr lang="en"/>
              <a:t>Nous sommes "bons" en extrapolation.</a:t>
            </a:r>
            <a:endParaRPr/>
          </a:p>
          <a:p>
            <a:pPr indent="-342900" lvl="0" marL="457200" rtl="0" algn="l">
              <a:spcBef>
                <a:spcPts val="0"/>
              </a:spcBef>
              <a:spcAft>
                <a:spcPts val="0"/>
              </a:spcAft>
              <a:buSzPts val="1800"/>
              <a:buChar char="-"/>
            </a:pPr>
            <a:r>
              <a:rPr lang="en"/>
              <a:t>Bien que nous puissions être dupé.</a:t>
            </a:r>
            <a:endParaRPr/>
          </a:p>
        </p:txBody>
      </p:sp>
      <p:pic>
        <p:nvPicPr>
          <p:cNvPr id="206" name="Google Shape;206;p33"/>
          <p:cNvPicPr preferRelativeResize="0"/>
          <p:nvPr/>
        </p:nvPicPr>
        <p:blipFill>
          <a:blip r:embed="rId3">
            <a:alphaModFix/>
          </a:blip>
          <a:stretch>
            <a:fillRect/>
          </a:stretch>
        </p:blipFill>
        <p:spPr>
          <a:xfrm>
            <a:off x="5150475" y="2433450"/>
            <a:ext cx="3829050" cy="2552700"/>
          </a:xfrm>
          <a:prstGeom prst="rect">
            <a:avLst/>
          </a:prstGeom>
          <a:noFill/>
          <a:ln>
            <a:noFill/>
          </a:ln>
        </p:spPr>
      </p:pic>
      <p:sp>
        <p:nvSpPr>
          <p:cNvPr id="207" name="Google Shape;207;p33"/>
          <p:cNvSpPr/>
          <p:nvPr/>
        </p:nvSpPr>
        <p:spPr>
          <a:xfrm>
            <a:off x="4055663" y="3296850"/>
            <a:ext cx="906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txBox="1"/>
          <p:nvPr/>
        </p:nvSpPr>
        <p:spPr>
          <a:xfrm>
            <a:off x="5400600" y="1956275"/>
            <a:ext cx="34317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Plus d'itérations</a:t>
            </a:r>
            <a:endParaRPr/>
          </a:p>
        </p:txBody>
      </p:sp>
      <p:pic>
        <p:nvPicPr>
          <p:cNvPr id="209" name="Google Shape;209;p33"/>
          <p:cNvPicPr preferRelativeResize="0"/>
          <p:nvPr/>
        </p:nvPicPr>
        <p:blipFill>
          <a:blip r:embed="rId4">
            <a:alphaModFix/>
          </a:blip>
          <a:stretch>
            <a:fillRect/>
          </a:stretch>
        </p:blipFill>
        <p:spPr>
          <a:xfrm>
            <a:off x="191000" y="2287800"/>
            <a:ext cx="3810000" cy="259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Choisir la bonne échelle</a:t>
            </a:r>
            <a:endParaRPr sz="2520"/>
          </a:p>
        </p:txBody>
      </p:sp>
      <p:sp>
        <p:nvSpPr>
          <p:cNvPr id="215" name="Google Shape;215;p34"/>
          <p:cNvSpPr txBox="1"/>
          <p:nvPr>
            <p:ph idx="1" type="body"/>
          </p:nvPr>
        </p:nvSpPr>
        <p:spPr>
          <a:xfrm>
            <a:off x="311700" y="10958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Nous sommes bons pour extrapoler des lignes!</a:t>
            </a:r>
            <a:endParaRPr/>
          </a:p>
          <a:p>
            <a:pPr indent="-342900" lvl="0" marL="457200" rtl="0" algn="l">
              <a:spcBef>
                <a:spcPts val="0"/>
              </a:spcBef>
              <a:spcAft>
                <a:spcPts val="0"/>
              </a:spcAft>
              <a:buSzPts val="1800"/>
              <a:buChar char="-"/>
            </a:pPr>
            <a:r>
              <a:rPr lang="en"/>
              <a:t>Pas le reste</a:t>
            </a:r>
            <a:endParaRPr/>
          </a:p>
          <a:p>
            <a:pPr indent="-342900" lvl="0" marL="457200" rtl="0" algn="l">
              <a:spcBef>
                <a:spcPts val="0"/>
              </a:spcBef>
              <a:spcAft>
                <a:spcPts val="0"/>
              </a:spcAft>
              <a:buSzPts val="1800"/>
              <a:buChar char="-"/>
            </a:pPr>
            <a:r>
              <a:rPr lang="en"/>
              <a:t>Question: Quelle sera la courbe la plus haute à l'itération 2000?</a:t>
            </a:r>
            <a:endParaRPr/>
          </a:p>
        </p:txBody>
      </p:sp>
      <p:pic>
        <p:nvPicPr>
          <p:cNvPr id="216" name="Google Shape;216;p34"/>
          <p:cNvPicPr preferRelativeResize="0"/>
          <p:nvPr/>
        </p:nvPicPr>
        <p:blipFill>
          <a:blip r:embed="rId3">
            <a:alphaModFix/>
          </a:blip>
          <a:stretch>
            <a:fillRect/>
          </a:stretch>
        </p:blipFill>
        <p:spPr>
          <a:xfrm>
            <a:off x="409638" y="2271788"/>
            <a:ext cx="3743325" cy="2657475"/>
          </a:xfrm>
          <a:prstGeom prst="rect">
            <a:avLst/>
          </a:prstGeom>
          <a:noFill/>
          <a:ln>
            <a:noFill/>
          </a:ln>
        </p:spPr>
      </p:pic>
      <p:pic>
        <p:nvPicPr>
          <p:cNvPr id="217" name="Google Shape;217;p34"/>
          <p:cNvPicPr preferRelativeResize="0"/>
          <p:nvPr/>
        </p:nvPicPr>
        <p:blipFill>
          <a:blip r:embed="rId4">
            <a:alphaModFix/>
          </a:blip>
          <a:stretch>
            <a:fillRect/>
          </a:stretch>
        </p:blipFill>
        <p:spPr>
          <a:xfrm>
            <a:off x="4830200" y="2429763"/>
            <a:ext cx="3771900" cy="259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Choisir la Bonne échelle </a:t>
            </a:r>
            <a:endParaRPr/>
          </a:p>
        </p:txBody>
      </p:sp>
      <p:sp>
        <p:nvSpPr>
          <p:cNvPr id="223" name="Google Shape;223;p35"/>
          <p:cNvSpPr txBox="1"/>
          <p:nvPr>
            <p:ph idx="1" type="body"/>
          </p:nvPr>
        </p:nvSpPr>
        <p:spPr>
          <a:xfrm>
            <a:off x="311700" y="1152475"/>
            <a:ext cx="4065000" cy="293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Un nénuphar sur un lac:</a:t>
            </a:r>
            <a:endParaRPr/>
          </a:p>
          <a:p>
            <a:pPr indent="0" lvl="0" marL="0" rtl="0" algn="l">
              <a:spcBef>
                <a:spcPts val="1200"/>
              </a:spcBef>
              <a:spcAft>
                <a:spcPts val="0"/>
              </a:spcAft>
              <a:buNone/>
            </a:pPr>
            <a:r>
              <a:rPr lang="en"/>
              <a:t>- Sa taille double chaque jour.</a:t>
            </a:r>
            <a:endParaRPr/>
          </a:p>
          <a:p>
            <a:pPr indent="0" lvl="0" marL="0" rtl="0" algn="l">
              <a:spcBef>
                <a:spcPts val="1200"/>
              </a:spcBef>
              <a:spcAft>
                <a:spcPts val="0"/>
              </a:spcAft>
              <a:buNone/>
            </a:pPr>
            <a:r>
              <a:rPr lang="en"/>
              <a:t>- On veut </a:t>
            </a:r>
            <a:r>
              <a:rPr b="1" lang="en"/>
              <a:t>intervenir lorsque la moitié </a:t>
            </a:r>
            <a:r>
              <a:rPr lang="en"/>
              <a:t>du lac est couvert </a:t>
            </a:r>
            <a:endParaRPr/>
          </a:p>
          <a:p>
            <a:pPr indent="0" lvl="0" marL="0" rtl="0" algn="l">
              <a:spcBef>
                <a:spcPts val="1200"/>
              </a:spcBef>
              <a:spcAft>
                <a:spcPts val="0"/>
              </a:spcAft>
              <a:buNone/>
            </a:pPr>
            <a:r>
              <a:rPr lang="en"/>
              <a:t>- On sait que cela prend </a:t>
            </a:r>
            <a:r>
              <a:rPr b="1" lang="en"/>
              <a:t>30 jours pour couvrir la totalité du lac.</a:t>
            </a:r>
            <a:endParaRPr b="1"/>
          </a:p>
          <a:p>
            <a:pPr indent="0" lvl="0" marL="0" rtl="0" algn="l">
              <a:spcBef>
                <a:spcPts val="1200"/>
              </a:spcBef>
              <a:spcAft>
                <a:spcPts val="0"/>
              </a:spcAft>
              <a:buNone/>
            </a:pPr>
            <a:r>
              <a:rPr lang="en"/>
              <a:t>- Quand va-t-on intervenir?</a:t>
            </a:r>
            <a:endParaRPr/>
          </a:p>
          <a:p>
            <a:pPr indent="0" lvl="0" marL="0" rtl="0" algn="l">
              <a:spcBef>
                <a:spcPts val="1200"/>
              </a:spcBef>
              <a:spcAft>
                <a:spcPts val="1200"/>
              </a:spcAft>
              <a:buNone/>
            </a:pPr>
            <a:r>
              <a:t/>
            </a:r>
            <a:endParaRPr b="1"/>
          </a:p>
        </p:txBody>
      </p:sp>
      <p:pic>
        <p:nvPicPr>
          <p:cNvPr id="224" name="Google Shape;224;p35"/>
          <p:cNvPicPr preferRelativeResize="0"/>
          <p:nvPr/>
        </p:nvPicPr>
        <p:blipFill>
          <a:blip r:embed="rId3">
            <a:alphaModFix/>
          </a:blip>
          <a:stretch>
            <a:fillRect/>
          </a:stretch>
        </p:blipFill>
        <p:spPr>
          <a:xfrm>
            <a:off x="4425600" y="1267544"/>
            <a:ext cx="4657025" cy="2982931"/>
          </a:xfrm>
          <a:prstGeom prst="rect">
            <a:avLst/>
          </a:prstGeom>
          <a:noFill/>
          <a:ln>
            <a:noFill/>
          </a:ln>
        </p:spPr>
      </p:pic>
      <p:sp>
        <p:nvSpPr>
          <p:cNvPr id="225" name="Google Shape;225;p35"/>
          <p:cNvSpPr txBox="1"/>
          <p:nvPr/>
        </p:nvSpPr>
        <p:spPr>
          <a:xfrm>
            <a:off x="311700" y="3726000"/>
            <a:ext cx="36192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2"/>
                </a:solidFill>
              </a:rPr>
              <a:t>A. 1er jour  B. 2eme jour</a:t>
            </a:r>
            <a:br>
              <a:rPr b="1" lang="en" sz="1800">
                <a:solidFill>
                  <a:schemeClr val="dk2"/>
                </a:solidFill>
              </a:rPr>
            </a:br>
            <a:r>
              <a:rPr b="1" lang="en" sz="1800">
                <a:solidFill>
                  <a:schemeClr val="dk2"/>
                </a:solidFill>
              </a:rPr>
              <a:t>C. 15eme jour  D. 28eme jour</a:t>
            </a:r>
            <a:br>
              <a:rPr b="1" lang="en" sz="1800">
                <a:solidFill>
                  <a:schemeClr val="dk2"/>
                </a:solidFill>
              </a:rPr>
            </a:br>
            <a:r>
              <a:rPr b="1" lang="en" sz="1800">
                <a:solidFill>
                  <a:schemeClr val="dk2"/>
                </a:solidFill>
              </a:rPr>
              <a:t>E. 29eme jour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Choisir la Bonne échelle </a:t>
            </a:r>
            <a:endParaRPr/>
          </a:p>
        </p:txBody>
      </p:sp>
      <p:sp>
        <p:nvSpPr>
          <p:cNvPr id="231" name="Google Shape;231;p36"/>
          <p:cNvSpPr txBox="1"/>
          <p:nvPr>
            <p:ph idx="1" type="body"/>
          </p:nvPr>
        </p:nvSpPr>
        <p:spPr>
          <a:xfrm>
            <a:off x="311700" y="1152475"/>
            <a:ext cx="4065000" cy="293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Un nénuphar sur un lac:</a:t>
            </a:r>
            <a:endParaRPr/>
          </a:p>
          <a:p>
            <a:pPr indent="0" lvl="0" marL="0" rtl="0" algn="l">
              <a:spcBef>
                <a:spcPts val="1200"/>
              </a:spcBef>
              <a:spcAft>
                <a:spcPts val="0"/>
              </a:spcAft>
              <a:buNone/>
            </a:pPr>
            <a:r>
              <a:rPr lang="en"/>
              <a:t>- Sa taille double chaque jour.</a:t>
            </a:r>
            <a:endParaRPr/>
          </a:p>
          <a:p>
            <a:pPr indent="0" lvl="0" marL="0" rtl="0" algn="l">
              <a:spcBef>
                <a:spcPts val="1200"/>
              </a:spcBef>
              <a:spcAft>
                <a:spcPts val="0"/>
              </a:spcAft>
              <a:buNone/>
            </a:pPr>
            <a:r>
              <a:rPr lang="en"/>
              <a:t>- On veut </a:t>
            </a:r>
            <a:r>
              <a:rPr b="1" lang="en"/>
              <a:t>intervenir lorsque la moitié </a:t>
            </a:r>
            <a:r>
              <a:rPr lang="en"/>
              <a:t>du lac est couvert </a:t>
            </a:r>
            <a:endParaRPr/>
          </a:p>
          <a:p>
            <a:pPr indent="0" lvl="0" marL="0" rtl="0" algn="l">
              <a:spcBef>
                <a:spcPts val="1200"/>
              </a:spcBef>
              <a:spcAft>
                <a:spcPts val="0"/>
              </a:spcAft>
              <a:buNone/>
            </a:pPr>
            <a:r>
              <a:rPr lang="en"/>
              <a:t>- On sait que cela prend </a:t>
            </a:r>
            <a:r>
              <a:rPr b="1" lang="en"/>
              <a:t>30 jours pour couvrir la totalité du lac.</a:t>
            </a:r>
            <a:endParaRPr b="1"/>
          </a:p>
          <a:p>
            <a:pPr indent="0" lvl="0" marL="0" rtl="0" algn="l">
              <a:spcBef>
                <a:spcPts val="1200"/>
              </a:spcBef>
              <a:spcAft>
                <a:spcPts val="0"/>
              </a:spcAft>
              <a:buNone/>
            </a:pPr>
            <a:r>
              <a:rPr lang="en"/>
              <a:t>- Quand va-t-on intervenir?</a:t>
            </a:r>
            <a:endParaRPr/>
          </a:p>
          <a:p>
            <a:pPr indent="0" lvl="0" marL="0" rtl="0" algn="l">
              <a:spcBef>
                <a:spcPts val="1200"/>
              </a:spcBef>
              <a:spcAft>
                <a:spcPts val="1200"/>
              </a:spcAft>
              <a:buNone/>
            </a:pPr>
            <a:r>
              <a:t/>
            </a:r>
            <a:endParaRPr b="1"/>
          </a:p>
        </p:txBody>
      </p:sp>
      <p:pic>
        <p:nvPicPr>
          <p:cNvPr id="232" name="Google Shape;232;p36"/>
          <p:cNvPicPr preferRelativeResize="0"/>
          <p:nvPr/>
        </p:nvPicPr>
        <p:blipFill>
          <a:blip r:embed="rId3">
            <a:alphaModFix/>
          </a:blip>
          <a:stretch>
            <a:fillRect/>
          </a:stretch>
        </p:blipFill>
        <p:spPr>
          <a:xfrm>
            <a:off x="4425600" y="1267544"/>
            <a:ext cx="4657025" cy="2982931"/>
          </a:xfrm>
          <a:prstGeom prst="rect">
            <a:avLst/>
          </a:prstGeom>
          <a:noFill/>
          <a:ln>
            <a:noFill/>
          </a:ln>
        </p:spPr>
      </p:pic>
      <p:sp>
        <p:nvSpPr>
          <p:cNvPr id="233" name="Google Shape;233;p36"/>
          <p:cNvSpPr txBox="1"/>
          <p:nvPr/>
        </p:nvSpPr>
        <p:spPr>
          <a:xfrm>
            <a:off x="311700" y="3726000"/>
            <a:ext cx="36192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A. 1er jour  B. 2eme jour</a:t>
            </a:r>
            <a:br>
              <a:rPr lang="en" sz="1800">
                <a:solidFill>
                  <a:schemeClr val="dk2"/>
                </a:solidFill>
              </a:rPr>
            </a:br>
            <a:r>
              <a:rPr lang="en" sz="1800">
                <a:solidFill>
                  <a:schemeClr val="dk2"/>
                </a:solidFill>
              </a:rPr>
              <a:t>C. 15eme jour  D. 28eme jour</a:t>
            </a:r>
            <a:br>
              <a:rPr b="1" lang="en" sz="1800">
                <a:solidFill>
                  <a:schemeClr val="dk2"/>
                </a:solidFill>
              </a:rPr>
            </a:br>
            <a:r>
              <a:rPr b="1" lang="en" sz="1800">
                <a:solidFill>
                  <a:schemeClr val="dk2"/>
                </a:solidFill>
              </a:rPr>
              <a:t>E. 29eme jour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Choisir la Bonne échelle </a:t>
            </a:r>
            <a:endParaRPr/>
          </a:p>
        </p:txBody>
      </p:sp>
      <p:sp>
        <p:nvSpPr>
          <p:cNvPr id="239" name="Google Shape;239;p37"/>
          <p:cNvSpPr txBox="1"/>
          <p:nvPr>
            <p:ph idx="1" type="body"/>
          </p:nvPr>
        </p:nvSpPr>
        <p:spPr>
          <a:xfrm>
            <a:off x="311700" y="1152475"/>
            <a:ext cx="4065000" cy="29316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Un nénuphar sur un lac:</a:t>
            </a:r>
            <a:endParaRPr/>
          </a:p>
          <a:p>
            <a:pPr indent="0" lvl="0" marL="0" rtl="0" algn="l">
              <a:spcBef>
                <a:spcPts val="1200"/>
              </a:spcBef>
              <a:spcAft>
                <a:spcPts val="0"/>
              </a:spcAft>
              <a:buNone/>
            </a:pPr>
            <a:r>
              <a:rPr lang="en"/>
              <a:t>- Sa taille double chaque jour.</a:t>
            </a:r>
            <a:endParaRPr/>
          </a:p>
          <a:p>
            <a:pPr indent="0" lvl="0" marL="0" rtl="0" algn="l">
              <a:spcBef>
                <a:spcPts val="1200"/>
              </a:spcBef>
              <a:spcAft>
                <a:spcPts val="0"/>
              </a:spcAft>
              <a:buNone/>
            </a:pPr>
            <a:r>
              <a:rPr lang="en"/>
              <a:t>- On veut </a:t>
            </a:r>
            <a:r>
              <a:rPr b="1" lang="en"/>
              <a:t>intervenir lorsque la moitié </a:t>
            </a:r>
            <a:r>
              <a:rPr lang="en"/>
              <a:t>du lac est couvert </a:t>
            </a:r>
            <a:endParaRPr/>
          </a:p>
          <a:p>
            <a:pPr indent="0" lvl="0" marL="0" rtl="0" algn="l">
              <a:spcBef>
                <a:spcPts val="1200"/>
              </a:spcBef>
              <a:spcAft>
                <a:spcPts val="0"/>
              </a:spcAft>
              <a:buNone/>
            </a:pPr>
            <a:r>
              <a:rPr lang="en"/>
              <a:t>- On sait que cela prend </a:t>
            </a:r>
            <a:r>
              <a:rPr b="1" lang="en"/>
              <a:t>30 jours pour couvrir la totalité du lac.</a:t>
            </a:r>
            <a:endParaRPr b="1"/>
          </a:p>
          <a:p>
            <a:pPr indent="0" lvl="0" marL="0" rtl="0" algn="l">
              <a:spcBef>
                <a:spcPts val="1200"/>
              </a:spcBef>
              <a:spcAft>
                <a:spcPts val="0"/>
              </a:spcAft>
              <a:buNone/>
            </a:pPr>
            <a:r>
              <a:rPr lang="en"/>
              <a:t>- A quelle fraction sera recouverte le 15eme jour?</a:t>
            </a:r>
            <a:r>
              <a:rPr lang="en"/>
              <a:t> </a:t>
            </a:r>
            <a:endParaRPr/>
          </a:p>
          <a:p>
            <a:pPr indent="0" lvl="0" marL="0" rtl="0" algn="l">
              <a:spcBef>
                <a:spcPts val="1200"/>
              </a:spcBef>
              <a:spcAft>
                <a:spcPts val="1200"/>
              </a:spcAft>
              <a:buNone/>
            </a:pPr>
            <a:r>
              <a:t/>
            </a:r>
            <a:endParaRPr b="1"/>
          </a:p>
        </p:txBody>
      </p:sp>
      <p:pic>
        <p:nvPicPr>
          <p:cNvPr id="240" name="Google Shape;240;p37"/>
          <p:cNvPicPr preferRelativeResize="0"/>
          <p:nvPr/>
        </p:nvPicPr>
        <p:blipFill>
          <a:blip r:embed="rId3">
            <a:alphaModFix/>
          </a:blip>
          <a:stretch>
            <a:fillRect/>
          </a:stretch>
        </p:blipFill>
        <p:spPr>
          <a:xfrm>
            <a:off x="4425600" y="1267544"/>
            <a:ext cx="4657025" cy="29829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Choisir la Bonne échelle </a:t>
            </a:r>
            <a:endParaRPr/>
          </a:p>
        </p:txBody>
      </p:sp>
      <p:sp>
        <p:nvSpPr>
          <p:cNvPr id="246" name="Google Shape;246;p38"/>
          <p:cNvSpPr txBox="1"/>
          <p:nvPr>
            <p:ph idx="1" type="body"/>
          </p:nvPr>
        </p:nvSpPr>
        <p:spPr>
          <a:xfrm>
            <a:off x="311700" y="1152475"/>
            <a:ext cx="4065000" cy="29316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Un nénuphar sur un lac:</a:t>
            </a:r>
            <a:endParaRPr/>
          </a:p>
          <a:p>
            <a:pPr indent="0" lvl="0" marL="0" rtl="0" algn="l">
              <a:spcBef>
                <a:spcPts val="1200"/>
              </a:spcBef>
              <a:spcAft>
                <a:spcPts val="0"/>
              </a:spcAft>
              <a:buNone/>
            </a:pPr>
            <a:r>
              <a:rPr lang="en"/>
              <a:t>- Sa taille double chaque jour.</a:t>
            </a:r>
            <a:endParaRPr/>
          </a:p>
          <a:p>
            <a:pPr indent="0" lvl="0" marL="0" rtl="0" algn="l">
              <a:spcBef>
                <a:spcPts val="1200"/>
              </a:spcBef>
              <a:spcAft>
                <a:spcPts val="0"/>
              </a:spcAft>
              <a:buNone/>
            </a:pPr>
            <a:r>
              <a:rPr lang="en"/>
              <a:t>- On veut </a:t>
            </a:r>
            <a:r>
              <a:rPr b="1" lang="en"/>
              <a:t>intervenir lorsque la moitié </a:t>
            </a:r>
            <a:r>
              <a:rPr lang="en"/>
              <a:t>du lac est couvert </a:t>
            </a:r>
            <a:endParaRPr/>
          </a:p>
          <a:p>
            <a:pPr indent="0" lvl="0" marL="0" rtl="0" algn="l">
              <a:spcBef>
                <a:spcPts val="1200"/>
              </a:spcBef>
              <a:spcAft>
                <a:spcPts val="0"/>
              </a:spcAft>
              <a:buNone/>
            </a:pPr>
            <a:r>
              <a:rPr lang="en"/>
              <a:t>- On sait que cela prend </a:t>
            </a:r>
            <a:r>
              <a:rPr b="1" lang="en"/>
              <a:t>30 jours pour couvrir la totalité du lac.</a:t>
            </a:r>
            <a:endParaRPr b="1"/>
          </a:p>
          <a:p>
            <a:pPr indent="0" lvl="0" marL="0" rtl="0" algn="l">
              <a:spcBef>
                <a:spcPts val="1200"/>
              </a:spcBef>
              <a:spcAft>
                <a:spcPts val="0"/>
              </a:spcAft>
              <a:buNone/>
            </a:pPr>
            <a:r>
              <a:rPr lang="en"/>
              <a:t>- A quelle fraction sera recouverte le 15eme jour? </a:t>
            </a:r>
            <a:endParaRPr/>
          </a:p>
          <a:p>
            <a:pPr indent="0" lvl="0" marL="0" rtl="0" algn="l">
              <a:spcBef>
                <a:spcPts val="1200"/>
              </a:spcBef>
              <a:spcAft>
                <a:spcPts val="1200"/>
              </a:spcAft>
              <a:buNone/>
            </a:pPr>
            <a:r>
              <a:t/>
            </a:r>
            <a:endParaRPr b="1"/>
          </a:p>
        </p:txBody>
      </p:sp>
      <p:pic>
        <p:nvPicPr>
          <p:cNvPr id="247" name="Google Shape;247;p38"/>
          <p:cNvPicPr preferRelativeResize="0"/>
          <p:nvPr/>
        </p:nvPicPr>
        <p:blipFill>
          <a:blip r:embed="rId3">
            <a:alphaModFix/>
          </a:blip>
          <a:stretch>
            <a:fillRect/>
          </a:stretch>
        </p:blipFill>
        <p:spPr>
          <a:xfrm>
            <a:off x="4425600" y="1267544"/>
            <a:ext cx="4657025" cy="2982931"/>
          </a:xfrm>
          <a:prstGeom prst="rect">
            <a:avLst/>
          </a:prstGeom>
          <a:noFill/>
          <a:ln>
            <a:noFill/>
          </a:ln>
        </p:spPr>
      </p:pic>
      <p:pic>
        <p:nvPicPr>
          <p:cNvPr id="248" name="Google Shape;248;p38"/>
          <p:cNvPicPr preferRelativeResize="0"/>
          <p:nvPr/>
        </p:nvPicPr>
        <p:blipFill>
          <a:blip r:embed="rId4">
            <a:alphaModFix/>
          </a:blip>
          <a:stretch>
            <a:fillRect/>
          </a:stretch>
        </p:blipFill>
        <p:spPr>
          <a:xfrm>
            <a:off x="386659" y="1080275"/>
            <a:ext cx="3915090" cy="2982925"/>
          </a:xfrm>
          <a:prstGeom prst="rect">
            <a:avLst/>
          </a:prstGeom>
          <a:noFill/>
          <a:ln>
            <a:noFill/>
          </a:ln>
        </p:spPr>
      </p:pic>
      <p:pic>
        <p:nvPicPr>
          <p:cNvPr id="249" name="Google Shape;249;p38"/>
          <p:cNvPicPr preferRelativeResize="0"/>
          <p:nvPr/>
        </p:nvPicPr>
        <p:blipFill>
          <a:blip r:embed="rId5">
            <a:alphaModFix/>
          </a:blip>
          <a:stretch>
            <a:fillRect/>
          </a:stretch>
        </p:blipFill>
        <p:spPr>
          <a:xfrm>
            <a:off x="4376700" y="1052663"/>
            <a:ext cx="4065000" cy="30381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5" name="Google Shape;25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39"/>
          <p:cNvPicPr preferRelativeResize="0"/>
          <p:nvPr/>
        </p:nvPicPr>
        <p:blipFill>
          <a:blip r:embed="rId3">
            <a:alphaModFix/>
          </a:blip>
          <a:stretch>
            <a:fillRect/>
          </a:stretch>
        </p:blipFill>
        <p:spPr>
          <a:xfrm>
            <a:off x="1177676" y="278775"/>
            <a:ext cx="7077627" cy="4585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2" name="Google Shape;26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40"/>
          <p:cNvPicPr preferRelativeResize="0"/>
          <p:nvPr/>
        </p:nvPicPr>
        <p:blipFill>
          <a:blip r:embed="rId3">
            <a:alphaModFix/>
          </a:blip>
          <a:stretch>
            <a:fillRect/>
          </a:stretch>
        </p:blipFill>
        <p:spPr>
          <a:xfrm>
            <a:off x="0" y="216545"/>
            <a:ext cx="9144003" cy="4710411"/>
          </a:xfrm>
          <a:prstGeom prst="rect">
            <a:avLst/>
          </a:prstGeom>
          <a:noFill/>
          <a:ln>
            <a:noFill/>
          </a:ln>
        </p:spPr>
      </p:pic>
      <p:sp>
        <p:nvSpPr>
          <p:cNvPr id="264" name="Google Shape;264;p40"/>
          <p:cNvSpPr/>
          <p:nvPr/>
        </p:nvSpPr>
        <p:spPr>
          <a:xfrm>
            <a:off x="132300" y="2665250"/>
            <a:ext cx="8879400" cy="2261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txBox="1"/>
          <p:nvPr/>
        </p:nvSpPr>
        <p:spPr>
          <a:xfrm>
            <a:off x="2648425" y="60125"/>
            <a:ext cx="5220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Changement de perception entre incident and cumulative death</a:t>
            </a:r>
            <a:endParaRPr b="1"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Présentation des données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Nous ne sommes pas si bons avec les ordres de grandeur</a:t>
            </a:r>
            <a:endParaRPr sz="2520"/>
          </a:p>
        </p:txBody>
      </p:sp>
      <p:pic>
        <p:nvPicPr>
          <p:cNvPr id="69" name="Google Shape;69;p15"/>
          <p:cNvPicPr preferRelativeResize="0"/>
          <p:nvPr/>
        </p:nvPicPr>
        <p:blipFill>
          <a:blip r:embed="rId3">
            <a:alphaModFix/>
          </a:blip>
          <a:stretch>
            <a:fillRect/>
          </a:stretch>
        </p:blipFill>
        <p:spPr>
          <a:xfrm>
            <a:off x="1628875" y="1589650"/>
            <a:ext cx="5886250" cy="3309550"/>
          </a:xfrm>
          <a:prstGeom prst="rect">
            <a:avLst/>
          </a:prstGeom>
          <a:noFill/>
          <a:ln>
            <a:noFill/>
          </a:ln>
        </p:spPr>
      </p:pic>
      <p:sp>
        <p:nvSpPr>
          <p:cNvPr id="70" name="Google Shape;70;p15"/>
          <p:cNvSpPr/>
          <p:nvPr/>
        </p:nvSpPr>
        <p:spPr>
          <a:xfrm>
            <a:off x="5421225" y="4512200"/>
            <a:ext cx="2025600" cy="349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La visualisation des données peut être plus convaincante que les données brutes</a:t>
            </a:r>
            <a:endParaRPr sz="2520"/>
          </a:p>
        </p:txBody>
      </p:sp>
      <p:sp>
        <p:nvSpPr>
          <p:cNvPr id="276" name="Google Shape;276;p42"/>
          <p:cNvSpPr txBox="1"/>
          <p:nvPr>
            <p:ph idx="1" type="body"/>
          </p:nvPr>
        </p:nvSpPr>
        <p:spPr>
          <a:xfrm>
            <a:off x="2507700" y="2119350"/>
            <a:ext cx="4846800" cy="904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"Nous avons amélioré l'état de l'art de 100 %"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3"/>
          <p:cNvPicPr preferRelativeResize="0"/>
          <p:nvPr/>
        </p:nvPicPr>
        <p:blipFill>
          <a:blip r:embed="rId3">
            <a:alphaModFix/>
          </a:blip>
          <a:stretch>
            <a:fillRect/>
          </a:stretch>
        </p:blipFill>
        <p:spPr>
          <a:xfrm>
            <a:off x="872513" y="0"/>
            <a:ext cx="7675276" cy="5143501"/>
          </a:xfrm>
          <a:prstGeom prst="rect">
            <a:avLst/>
          </a:prstGeom>
          <a:noFill/>
          <a:ln>
            <a:noFill/>
          </a:ln>
        </p:spPr>
      </p:pic>
      <p:sp>
        <p:nvSpPr>
          <p:cNvPr id="282" name="Google Shape;282;p43"/>
          <p:cNvSpPr/>
          <p:nvPr/>
        </p:nvSpPr>
        <p:spPr>
          <a:xfrm>
            <a:off x="6397300" y="2058575"/>
            <a:ext cx="555600" cy="31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p:nvPr/>
        </p:nvSpPr>
        <p:spPr>
          <a:xfrm>
            <a:off x="5694825" y="2638425"/>
            <a:ext cx="555600" cy="31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p:nvPr/>
        </p:nvSpPr>
        <p:spPr>
          <a:xfrm>
            <a:off x="7101025" y="1152475"/>
            <a:ext cx="555600" cy="31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txBox="1"/>
          <p:nvPr/>
        </p:nvSpPr>
        <p:spPr>
          <a:xfrm>
            <a:off x="5810925" y="2238225"/>
            <a:ext cx="323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t>
            </a:r>
            <a:endParaRPr b="1">
              <a:solidFill>
                <a:srgbClr val="FF0000"/>
              </a:solidFill>
            </a:endParaRPr>
          </a:p>
        </p:txBody>
      </p:sp>
      <p:sp>
        <p:nvSpPr>
          <p:cNvPr id="286" name="Google Shape;286;p43"/>
          <p:cNvSpPr/>
          <p:nvPr/>
        </p:nvSpPr>
        <p:spPr>
          <a:xfrm>
            <a:off x="2799225" y="2638425"/>
            <a:ext cx="555600" cy="31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3"/>
          <p:cNvSpPr txBox="1"/>
          <p:nvPr/>
        </p:nvSpPr>
        <p:spPr>
          <a:xfrm>
            <a:off x="2915325" y="2238225"/>
            <a:ext cx="323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t>
            </a:r>
            <a:endParaRPr b="1">
              <a:solidFill>
                <a:srgbClr val="FF0000"/>
              </a:solidFill>
            </a:endParaRPr>
          </a:p>
        </p:txBody>
      </p:sp>
      <p:sp>
        <p:nvSpPr>
          <p:cNvPr id="288" name="Google Shape;288;p43"/>
          <p:cNvSpPr txBox="1"/>
          <p:nvPr/>
        </p:nvSpPr>
        <p:spPr>
          <a:xfrm>
            <a:off x="1396300" y="4801550"/>
            <a:ext cx="7340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Source : www.deepmind.com</a:t>
            </a:r>
            <a:endParaRPr>
              <a:solidFill>
                <a:schemeClr val="accent3"/>
              </a:solidFill>
            </a:endParaRPr>
          </a:p>
        </p:txBody>
      </p:sp>
      <p:sp>
        <p:nvSpPr>
          <p:cNvPr id="289" name="Google Shape;289;p43"/>
          <p:cNvSpPr/>
          <p:nvPr/>
        </p:nvSpPr>
        <p:spPr>
          <a:xfrm>
            <a:off x="6250425" y="669650"/>
            <a:ext cx="2013300" cy="394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9"/>
                                        </p:tgtEl>
                                      </p:cBhvr>
                                    </p:animEffect>
                                    <p:set>
                                      <p:cBhvr>
                                        <p:cTn dur="1" fill="hold">
                                          <p:stCondLst>
                                            <p:cond delay="1000"/>
                                          </p:stCondLst>
                                        </p:cTn>
                                        <p:tgtEl>
                                          <p:spTgt spid="2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4"/>
          <p:cNvPicPr preferRelativeResize="0"/>
          <p:nvPr/>
        </p:nvPicPr>
        <p:blipFill>
          <a:blip r:embed="rId3">
            <a:alphaModFix/>
          </a:blip>
          <a:stretch>
            <a:fillRect/>
          </a:stretch>
        </p:blipFill>
        <p:spPr>
          <a:xfrm>
            <a:off x="872513" y="0"/>
            <a:ext cx="7675276" cy="5143501"/>
          </a:xfrm>
          <a:prstGeom prst="rect">
            <a:avLst/>
          </a:prstGeom>
          <a:noFill/>
          <a:ln>
            <a:noFill/>
          </a:ln>
        </p:spPr>
      </p:pic>
      <p:sp>
        <p:nvSpPr>
          <p:cNvPr id="295" name="Google Shape;295;p44"/>
          <p:cNvSpPr txBox="1"/>
          <p:nvPr/>
        </p:nvSpPr>
        <p:spPr>
          <a:xfrm>
            <a:off x="1396300" y="4801550"/>
            <a:ext cx="7340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Source : www.deepmind.com</a:t>
            </a:r>
            <a:endParaRPr>
              <a:solidFill>
                <a:schemeClr val="accent3"/>
              </a:solidFill>
            </a:endParaRPr>
          </a:p>
        </p:txBody>
      </p:sp>
      <p:sp>
        <p:nvSpPr>
          <p:cNvPr id="296" name="Google Shape;296;p44"/>
          <p:cNvSpPr txBox="1"/>
          <p:nvPr/>
        </p:nvSpPr>
        <p:spPr>
          <a:xfrm>
            <a:off x="998588" y="3195450"/>
            <a:ext cx="7339500" cy="1754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Message fort ici :</a:t>
            </a:r>
            <a:endParaRPr sz="1700"/>
          </a:p>
          <a:p>
            <a:pPr indent="-336550" lvl="0" marL="457200" rtl="0" algn="l">
              <a:spcBef>
                <a:spcPts val="0"/>
              </a:spcBef>
              <a:spcAft>
                <a:spcPts val="0"/>
              </a:spcAft>
              <a:buSzPts val="1700"/>
              <a:buChar char="-"/>
            </a:pPr>
            <a:r>
              <a:rPr lang="en" sz="1700"/>
              <a:t>Amélioration significative</a:t>
            </a:r>
            <a:endParaRPr sz="1700"/>
          </a:p>
          <a:p>
            <a:pPr indent="0" lvl="0" marL="0" rtl="0" algn="l">
              <a:spcBef>
                <a:spcPts val="0"/>
              </a:spcBef>
              <a:spcAft>
                <a:spcPts val="0"/>
              </a:spcAft>
              <a:buNone/>
            </a:pPr>
            <a:r>
              <a:rPr lang="en" sz="1700"/>
              <a:t>Mais aussi:</a:t>
            </a:r>
            <a:endParaRPr sz="1700"/>
          </a:p>
          <a:p>
            <a:pPr indent="-336550" lvl="0" marL="457200" rtl="0" algn="l">
              <a:spcBef>
                <a:spcPts val="0"/>
              </a:spcBef>
              <a:spcAft>
                <a:spcPts val="0"/>
              </a:spcAft>
              <a:buSzPts val="1700"/>
              <a:buChar char="-"/>
            </a:pPr>
            <a:r>
              <a:rPr lang="en" sz="1700"/>
              <a:t>La communauté stagnait.</a:t>
            </a:r>
            <a:endParaRPr sz="1700"/>
          </a:p>
          <a:p>
            <a:pPr indent="-336550" lvl="0" marL="457200" rtl="0" algn="l">
              <a:spcBef>
                <a:spcPts val="0"/>
              </a:spcBef>
              <a:spcAft>
                <a:spcPts val="0"/>
              </a:spcAft>
              <a:buSzPts val="1700"/>
              <a:buChar char="-"/>
            </a:pPr>
            <a:r>
              <a:rPr lang="en" sz="1700"/>
              <a:t>Le problème est difficile.</a:t>
            </a:r>
            <a:endParaRPr sz="1700"/>
          </a:p>
          <a:p>
            <a:pPr indent="-336550" lvl="0" marL="457200" rtl="0" algn="l">
              <a:spcBef>
                <a:spcPts val="0"/>
              </a:spcBef>
              <a:spcAft>
                <a:spcPts val="0"/>
              </a:spcAft>
              <a:buSzPts val="1700"/>
              <a:buChar char="-"/>
            </a:pPr>
            <a:r>
              <a:rPr lang="en" sz="1700"/>
              <a:t>Donne une idée de la variance des résultats.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240"/>
              <a:t>Méthode (proposée) pour</a:t>
            </a:r>
            <a:endParaRPr sz="3240"/>
          </a:p>
          <a:p>
            <a:pPr indent="0" lvl="0" marL="0" rtl="0" algn="ctr">
              <a:spcBef>
                <a:spcPts val="0"/>
              </a:spcBef>
              <a:spcAft>
                <a:spcPts val="0"/>
              </a:spcAft>
              <a:buSzPts val="990"/>
              <a:buNone/>
            </a:pPr>
            <a:r>
              <a:rPr lang="en" sz="3240"/>
              <a:t>présentation des données</a:t>
            </a:r>
            <a:endParaRPr sz="324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Répondre à une question par visualisation</a:t>
            </a:r>
            <a:endParaRPr sz="2520"/>
          </a:p>
        </p:txBody>
      </p:sp>
      <p:sp>
        <p:nvSpPr>
          <p:cNvPr id="307" name="Google Shape;30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 question peut être complexe mais doit être claire. </a:t>
            </a:r>
            <a:br>
              <a:rPr lang="en"/>
            </a:br>
            <a:r>
              <a:rPr lang="en"/>
              <a:t>Exemples:</a:t>
            </a:r>
            <a:endParaRPr/>
          </a:p>
          <a:p>
            <a:pPr indent="-317500" lvl="1" marL="914400" rtl="0" algn="l">
              <a:spcBef>
                <a:spcPts val="0"/>
              </a:spcBef>
              <a:spcAft>
                <a:spcPts val="0"/>
              </a:spcAft>
              <a:buSzPts val="1400"/>
              <a:buChar char="-"/>
            </a:pPr>
            <a:r>
              <a:rPr lang="en"/>
              <a:t>Quels sont les meilleurs algorithmes pour prédire le repliement des protéines</a:t>
            </a:r>
            <a:endParaRPr/>
          </a:p>
          <a:p>
            <a:pPr indent="-317500" lvl="1" marL="914400" rtl="0" algn="l">
              <a:spcBef>
                <a:spcPts val="0"/>
              </a:spcBef>
              <a:spcAft>
                <a:spcPts val="0"/>
              </a:spcAft>
              <a:buSzPts val="1400"/>
              <a:buChar char="-"/>
            </a:pPr>
            <a:r>
              <a:rPr lang="en"/>
              <a:t>Quelle est l'interaction entre les prix Nobel et la qualification des diplômés entre 1901 et 2012.</a:t>
            </a:r>
            <a:endParaRPr/>
          </a:p>
          <a:p>
            <a:pPr indent="-317500" lvl="1" marL="914400" rtl="0" algn="l">
              <a:spcBef>
                <a:spcPts val="0"/>
              </a:spcBef>
              <a:spcAft>
                <a:spcPts val="0"/>
              </a:spcAft>
              <a:buSzPts val="1400"/>
              <a:buChar char="-"/>
            </a:pPr>
            <a:r>
              <a:rPr lang="en"/>
              <a:t>Quelles sont les performances de l'algorithme X sur la tâche Y par rapport à la ligne de base.</a:t>
            </a:r>
            <a:endParaRPr/>
          </a:p>
          <a:p>
            <a:pPr indent="-317500" lvl="1" marL="914400" rtl="0" algn="l">
              <a:spcBef>
                <a:spcPts val="0"/>
              </a:spcBef>
              <a:spcAft>
                <a:spcPts val="0"/>
              </a:spcAft>
              <a:buSzPts val="1400"/>
              <a:buChar char="-"/>
            </a:pPr>
            <a:r>
              <a:rPr lang="en"/>
              <a:t>Les variables X et Y sont-elles corrélées ?</a:t>
            </a:r>
            <a:endParaRPr/>
          </a:p>
          <a:p>
            <a:pPr indent="-342900" lvl="0" marL="457200" rtl="0" algn="l">
              <a:spcBef>
                <a:spcPts val="0"/>
              </a:spcBef>
              <a:spcAft>
                <a:spcPts val="0"/>
              </a:spcAft>
              <a:buSzPts val="1800"/>
              <a:buChar char="-"/>
            </a:pPr>
            <a:r>
              <a:rPr lang="en"/>
              <a:t>De préférence : Une réponse par visualisation </a:t>
            </a:r>
            <a:endParaRPr/>
          </a:p>
          <a:p>
            <a:pPr indent="-342900" lvl="0" marL="457200" rtl="0" algn="l">
              <a:spcBef>
                <a:spcPts val="0"/>
              </a:spcBef>
              <a:spcAft>
                <a:spcPts val="0"/>
              </a:spcAft>
              <a:buSzPts val="1800"/>
              <a:buChar char="-"/>
            </a:pPr>
            <a:r>
              <a:rPr lang="en"/>
              <a:t>Exemple :</a:t>
            </a:r>
            <a:endParaRPr/>
          </a:p>
          <a:p>
            <a:pPr indent="-317500" lvl="1" marL="914400" rtl="0" algn="l">
              <a:spcBef>
                <a:spcPts val="0"/>
              </a:spcBef>
              <a:spcAft>
                <a:spcPts val="0"/>
              </a:spcAft>
              <a:buSzPts val="1400"/>
              <a:buChar char="-"/>
            </a:pPr>
            <a:r>
              <a:rPr lang="en"/>
              <a:t>Oui X et Y sont corrélés</a:t>
            </a:r>
            <a:endParaRPr/>
          </a:p>
          <a:p>
            <a:pPr indent="-317500" lvl="1" marL="914400" rtl="0" algn="l">
              <a:spcBef>
                <a:spcPts val="0"/>
              </a:spcBef>
              <a:spcAft>
                <a:spcPts val="0"/>
              </a:spcAft>
              <a:buSzPts val="1400"/>
              <a:buChar char="-"/>
            </a:pPr>
            <a:r>
              <a:rPr lang="en"/>
              <a:t>BetaFold a apporté une amélioration significative au concours CASP pour le repliement des protéines.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Avoir un récit clair</a:t>
            </a:r>
            <a:endParaRPr sz="2520"/>
          </a:p>
        </p:txBody>
      </p:sp>
      <p:sp>
        <p:nvSpPr>
          <p:cNvPr id="313" name="Google Shape;313;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Votre visualisation n'est pas seule.</a:t>
            </a:r>
            <a:endParaRPr/>
          </a:p>
          <a:p>
            <a:pPr indent="-342900" lvl="0" marL="457200" rtl="0" algn="l">
              <a:spcBef>
                <a:spcPts val="0"/>
              </a:spcBef>
              <a:spcAft>
                <a:spcPts val="0"/>
              </a:spcAft>
              <a:buSzPts val="1800"/>
              <a:buChar char="-"/>
            </a:pPr>
            <a:r>
              <a:rPr lang="en"/>
              <a:t>Il soutient un récit.</a:t>
            </a:r>
            <a:endParaRPr/>
          </a:p>
          <a:p>
            <a:pPr indent="-342900" lvl="0" marL="457200" rtl="0" algn="l">
              <a:spcBef>
                <a:spcPts val="0"/>
              </a:spcBef>
              <a:spcAft>
                <a:spcPts val="0"/>
              </a:spcAft>
              <a:buSzPts val="1800"/>
              <a:buChar char="-"/>
            </a:pPr>
            <a:r>
              <a:rPr lang="en"/>
              <a:t>Vous devriez poser une question claire.</a:t>
            </a:r>
            <a:endParaRPr/>
          </a:p>
          <a:p>
            <a:pPr indent="-342900" lvl="0" marL="457200" rtl="0" algn="l">
              <a:spcBef>
                <a:spcPts val="0"/>
              </a:spcBef>
              <a:spcAft>
                <a:spcPts val="0"/>
              </a:spcAft>
              <a:buSzPts val="1800"/>
              <a:buChar char="-"/>
            </a:pPr>
            <a:r>
              <a:rPr lang="en"/>
              <a:t>Motivez-le et donnez le contexte.</a:t>
            </a:r>
            <a:endParaRPr/>
          </a:p>
          <a:p>
            <a:pPr indent="-342900" lvl="0" marL="457200" rtl="0" algn="l">
              <a:spcBef>
                <a:spcPts val="0"/>
              </a:spcBef>
              <a:spcAft>
                <a:spcPts val="0"/>
              </a:spcAft>
              <a:buSzPts val="1800"/>
              <a:buChar char="-"/>
            </a:pPr>
            <a:r>
              <a:rPr lang="en"/>
              <a:t>Donnez une réponse claire… appuyée par la visualisation.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Ayez un : "Comment lire ceci"</a:t>
            </a:r>
            <a:endParaRPr sz="2520"/>
          </a:p>
        </p:txBody>
      </p:sp>
      <p:sp>
        <p:nvSpPr>
          <p:cNvPr id="319" name="Google Shape;319;p48"/>
          <p:cNvSpPr txBox="1"/>
          <p:nvPr>
            <p:ph idx="1" type="body"/>
          </p:nvPr>
        </p:nvSpPr>
        <p:spPr>
          <a:xfrm>
            <a:off x="311700" y="1142450"/>
            <a:ext cx="8520600" cy="18513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a:t>Des choses simples:</a:t>
            </a:r>
            <a:endParaRPr/>
          </a:p>
          <a:p>
            <a:pPr indent="-317500" lvl="1" marL="914400" rtl="0" algn="l">
              <a:lnSpc>
                <a:spcPct val="105000"/>
              </a:lnSpc>
              <a:spcBef>
                <a:spcPts val="0"/>
              </a:spcBef>
              <a:spcAft>
                <a:spcPts val="0"/>
              </a:spcAft>
              <a:buSzPts val="1400"/>
              <a:buChar char="-"/>
            </a:pPr>
            <a:r>
              <a:rPr lang="en"/>
              <a:t>Avoir un axe étiqueté</a:t>
            </a:r>
            <a:endParaRPr/>
          </a:p>
          <a:p>
            <a:pPr indent="-317500" lvl="1" marL="914400" rtl="0" algn="l">
              <a:lnSpc>
                <a:spcPct val="105000"/>
              </a:lnSpc>
              <a:spcBef>
                <a:spcPts val="0"/>
              </a:spcBef>
              <a:spcAft>
                <a:spcPts val="0"/>
              </a:spcAft>
              <a:buSzPts val="1400"/>
              <a:buChar char="-"/>
            </a:pPr>
            <a:r>
              <a:rPr lang="en"/>
              <a:t>Avoir un titre</a:t>
            </a:r>
            <a:endParaRPr/>
          </a:p>
          <a:p>
            <a:pPr indent="-317500" lvl="1" marL="914400" rtl="0" algn="l">
              <a:lnSpc>
                <a:spcPct val="105000"/>
              </a:lnSpc>
              <a:spcBef>
                <a:spcPts val="0"/>
              </a:spcBef>
              <a:spcAft>
                <a:spcPts val="0"/>
              </a:spcAft>
              <a:buSzPts val="1400"/>
              <a:buChar char="-"/>
            </a:pPr>
            <a:r>
              <a:rPr lang="en"/>
              <a:t>Décrivez à quoi la valeur fait référence (est supérieure ou inférieure mieux)</a:t>
            </a:r>
            <a:endParaRPr/>
          </a:p>
          <a:p>
            <a:pPr indent="-317500" lvl="1" marL="914400" rtl="0" algn="l">
              <a:lnSpc>
                <a:spcPct val="105000"/>
              </a:lnSpc>
              <a:spcBef>
                <a:spcPts val="0"/>
              </a:spcBef>
              <a:spcAft>
                <a:spcPts val="0"/>
              </a:spcAft>
              <a:buSzPts val="1400"/>
              <a:buChar char="-"/>
            </a:pPr>
            <a:r>
              <a:rPr lang="en"/>
              <a:t>Grandes polices de caractère !</a:t>
            </a:r>
            <a:endParaRPr/>
          </a:p>
        </p:txBody>
      </p:sp>
      <p:sp>
        <p:nvSpPr>
          <p:cNvPr id="320" name="Google Shape;320;p48"/>
          <p:cNvSpPr txBox="1"/>
          <p:nvPr>
            <p:ph idx="1" type="body"/>
          </p:nvPr>
        </p:nvSpPr>
        <p:spPr>
          <a:xfrm>
            <a:off x="311700" y="2971250"/>
            <a:ext cx="8520600" cy="185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Légendez votre visualisation :</a:t>
            </a:r>
            <a:endParaRPr/>
          </a:p>
          <a:p>
            <a:pPr indent="-317500" lvl="1" marL="914400" rtl="0" algn="l">
              <a:spcBef>
                <a:spcPts val="0"/>
              </a:spcBef>
              <a:spcAft>
                <a:spcPts val="0"/>
              </a:spcAft>
              <a:buSzPts val="1400"/>
              <a:buChar char="-"/>
            </a:pPr>
            <a:r>
              <a:rPr lang="en"/>
              <a:t>N'ayez pas peur d'être redondant</a:t>
            </a:r>
            <a:endParaRPr/>
          </a:p>
          <a:p>
            <a:pPr indent="-317500" lvl="1" marL="914400" rtl="0" algn="l">
              <a:spcBef>
                <a:spcPts val="0"/>
              </a:spcBef>
              <a:spcAft>
                <a:spcPts val="0"/>
              </a:spcAft>
              <a:buSzPts val="1400"/>
              <a:buChar char="-"/>
            </a:pPr>
            <a:r>
              <a:rPr lang="en"/>
              <a:t>Important lorsque vous affichez la visualisation dans des diapositives (vous devez le dire au lieu de l'écrire)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0" y="149125"/>
            <a:ext cx="362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Exemple de légende</a:t>
            </a:r>
            <a:endParaRPr sz="2520"/>
          </a:p>
        </p:txBody>
      </p:sp>
      <p:sp>
        <p:nvSpPr>
          <p:cNvPr id="326" name="Google Shape;326;p49"/>
          <p:cNvSpPr txBox="1"/>
          <p:nvPr>
            <p:ph idx="1" type="body"/>
          </p:nvPr>
        </p:nvSpPr>
        <p:spPr>
          <a:xfrm>
            <a:off x="52225" y="853900"/>
            <a:ext cx="3568200" cy="3697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350" u="sng">
                <a:solidFill>
                  <a:srgbClr val="6C727A"/>
                </a:solidFill>
                <a:highlight>
                  <a:srgbClr val="FFFFFF"/>
                </a:highlight>
              </a:rPr>
              <a:t>Légende :</a:t>
            </a:r>
            <a:r>
              <a:rPr lang="en" sz="1250">
                <a:solidFill>
                  <a:srgbClr val="6C727A"/>
                </a:solidFill>
                <a:highlight>
                  <a:srgbClr val="FFFFFF"/>
                </a:highlight>
              </a:rPr>
              <a:t> La figure du haut présente les matrices de distance pour trois protéines. La luminosité de chaque pixel représente la distance entre les acides aminés dans la séquence comprenant la protéine - plus le pixel est brillant, plus la paire est proche. La rangée du haut montre les distances réelles déterminées expérimentalement et, dans la rangée du bas, la moyenne des distributions de distance prédites par AlphaFold. Il est important de noter que ceux-ci correspondent bien à l'échelle mondiale et locale. Les panneaux du bas représentent la même comparaison à l'aide de modèles 3D, présentant les prédictions d'AlphaFold (bleu) par rapport aux données de vérité au sol (vert) pour les trois mêmes protéines.</a:t>
            </a:r>
            <a:endParaRPr sz="2000"/>
          </a:p>
        </p:txBody>
      </p:sp>
      <p:pic>
        <p:nvPicPr>
          <p:cNvPr id="327" name="Google Shape;327;p49"/>
          <p:cNvPicPr preferRelativeResize="0"/>
          <p:nvPr/>
        </p:nvPicPr>
        <p:blipFill>
          <a:blip r:embed="rId3">
            <a:alphaModFix/>
          </a:blip>
          <a:stretch>
            <a:fillRect/>
          </a:stretch>
        </p:blipFill>
        <p:spPr>
          <a:xfrm>
            <a:off x="3620475" y="365555"/>
            <a:ext cx="5229500" cy="4412391"/>
          </a:xfrm>
          <a:prstGeom prst="rect">
            <a:avLst/>
          </a:prstGeom>
          <a:noFill/>
          <a:ln>
            <a:noFill/>
          </a:ln>
        </p:spPr>
      </p:pic>
      <p:sp>
        <p:nvSpPr>
          <p:cNvPr id="328" name="Google Shape;328;p49"/>
          <p:cNvSpPr txBox="1"/>
          <p:nvPr/>
        </p:nvSpPr>
        <p:spPr>
          <a:xfrm>
            <a:off x="3620475" y="4891100"/>
            <a:ext cx="55236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3"/>
                </a:solidFill>
              </a:rPr>
              <a:t>Source : https://deepmind.com/blog/article/AlphaFold-Using-AI-for-scientific-discovery</a:t>
            </a:r>
            <a:endParaRPr sz="900">
              <a:solidFill>
                <a:schemeClr val="accent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0"/>
          <p:cNvPicPr preferRelativeResize="0"/>
          <p:nvPr/>
        </p:nvPicPr>
        <p:blipFill>
          <a:blip r:embed="rId3">
            <a:alphaModFix/>
          </a:blip>
          <a:stretch>
            <a:fillRect/>
          </a:stretch>
        </p:blipFill>
        <p:spPr>
          <a:xfrm>
            <a:off x="1407418" y="0"/>
            <a:ext cx="6329164"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273600" y="11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Pensez à l'accessibilité</a:t>
            </a:r>
            <a:endParaRPr sz="2520"/>
          </a:p>
          <a:p>
            <a:pPr indent="0" lvl="0" marL="0" rtl="0" algn="l">
              <a:spcBef>
                <a:spcPts val="0"/>
              </a:spcBef>
              <a:spcAft>
                <a:spcPts val="0"/>
              </a:spcAft>
              <a:buSzPts val="990"/>
              <a:buNone/>
            </a:pPr>
            <a:r>
              <a:t/>
            </a:r>
            <a:endParaRPr sz="2520"/>
          </a:p>
        </p:txBody>
      </p:sp>
      <p:sp>
        <p:nvSpPr>
          <p:cNvPr id="339" name="Google Shape;339;p51"/>
          <p:cNvSpPr txBox="1"/>
          <p:nvPr>
            <p:ph idx="1" type="body"/>
          </p:nvPr>
        </p:nvSpPr>
        <p:spPr>
          <a:xfrm>
            <a:off x="273600" y="10177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Au </a:t>
            </a:r>
            <a:r>
              <a:rPr b="1" lang="en"/>
              <a:t>moins :</a:t>
            </a:r>
            <a:r>
              <a:rPr lang="en"/>
              <a:t> </a:t>
            </a:r>
            <a:endParaRPr/>
          </a:p>
          <a:p>
            <a:pPr indent="-342900" lvl="0" marL="457200" rtl="0" algn="l">
              <a:lnSpc>
                <a:spcPct val="100000"/>
              </a:lnSpc>
              <a:spcBef>
                <a:spcPts val="1200"/>
              </a:spcBef>
              <a:spcAft>
                <a:spcPts val="0"/>
              </a:spcAft>
              <a:buSzPts val="1800"/>
              <a:buChar char="●"/>
            </a:pPr>
            <a:r>
              <a:rPr lang="en"/>
              <a:t>visualisation adaptée pour les daltoniens.</a:t>
            </a:r>
            <a:endParaRPr/>
          </a:p>
          <a:p>
            <a:pPr indent="-342900" lvl="0" marL="457200" rtl="0" algn="l">
              <a:lnSpc>
                <a:spcPct val="100000"/>
              </a:lnSpc>
              <a:spcBef>
                <a:spcPts val="0"/>
              </a:spcBef>
              <a:spcAft>
                <a:spcPts val="0"/>
              </a:spcAft>
              <a:buSzPts val="1800"/>
              <a:buChar char="●"/>
            </a:pPr>
            <a:r>
              <a:rPr lang="en"/>
              <a:t>des graphiques agrandissables (pas .png, préférez les formats vectoriels comme .pdf</a:t>
            </a:r>
            <a:r>
              <a:rPr lang="en"/>
              <a:t>)</a:t>
            </a:r>
            <a:endParaRPr/>
          </a:p>
          <a:p>
            <a:pPr indent="0" lvl="0" marL="457200" rtl="0" algn="l">
              <a:lnSpc>
                <a:spcPct val="100000"/>
              </a:lnSpc>
              <a:spcBef>
                <a:spcPts val="1200"/>
              </a:spcBef>
              <a:spcAft>
                <a:spcPts val="0"/>
              </a:spcAft>
              <a:buNone/>
            </a:pPr>
            <a:r>
              <a:rPr b="1" lang="en"/>
              <a:t>L'accessibilité va au-delà de </a:t>
            </a:r>
            <a:r>
              <a:rPr b="1" lang="en"/>
              <a:t>ça:</a:t>
            </a:r>
            <a:endParaRPr b="1"/>
          </a:p>
          <a:p>
            <a:pPr indent="0" lvl="0" marL="457200" rtl="0" algn="l">
              <a:spcBef>
                <a:spcPts val="1200"/>
              </a:spcBef>
              <a:spcAft>
                <a:spcPts val="1200"/>
              </a:spcAft>
              <a:buNone/>
            </a:pPr>
            <a:r>
              <a:t/>
            </a:r>
            <a:endParaRPr b="1"/>
          </a:p>
        </p:txBody>
      </p:sp>
      <p:pic>
        <p:nvPicPr>
          <p:cNvPr id="340" name="Google Shape;340;p51">
            <a:hlinkClick r:id="rId3"/>
          </p:cNvPr>
          <p:cNvPicPr preferRelativeResize="0"/>
          <p:nvPr/>
        </p:nvPicPr>
        <p:blipFill>
          <a:blip r:embed="rId4">
            <a:alphaModFix/>
          </a:blip>
          <a:stretch>
            <a:fillRect/>
          </a:stretch>
        </p:blipFill>
        <p:spPr>
          <a:xfrm>
            <a:off x="1132774" y="2933700"/>
            <a:ext cx="6989501" cy="212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Nous ne sommes pas si bons avec les ordres de grandeur</a:t>
            </a:r>
            <a:endParaRPr sz="2520"/>
          </a:p>
        </p:txBody>
      </p:sp>
      <p:pic>
        <p:nvPicPr>
          <p:cNvPr id="76" name="Google Shape;76;p16">
            <a:hlinkClick r:id="rId3"/>
          </p:cNvPr>
          <p:cNvPicPr preferRelativeResize="0"/>
          <p:nvPr/>
        </p:nvPicPr>
        <p:blipFill>
          <a:blip r:embed="rId4">
            <a:alphaModFix/>
          </a:blip>
          <a:stretch>
            <a:fillRect/>
          </a:stretch>
        </p:blipFill>
        <p:spPr>
          <a:xfrm>
            <a:off x="3031800" y="1543775"/>
            <a:ext cx="3080400" cy="3341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Citez vos sources !</a:t>
            </a:r>
            <a:endParaRPr sz="2520"/>
          </a:p>
        </p:txBody>
      </p:sp>
      <p:sp>
        <p:nvSpPr>
          <p:cNvPr id="346" name="Google Shape;34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É</a:t>
            </a:r>
            <a:r>
              <a:rPr lang="en"/>
              <a:t>thique académique.</a:t>
            </a:r>
            <a:endParaRPr/>
          </a:p>
          <a:p>
            <a:pPr indent="-342900" lvl="0" marL="457200" rtl="0" algn="l">
              <a:spcBef>
                <a:spcPts val="0"/>
              </a:spcBef>
              <a:spcAft>
                <a:spcPts val="0"/>
              </a:spcAft>
              <a:buSzPts val="1800"/>
              <a:buChar char="-"/>
            </a:pPr>
            <a:r>
              <a:rPr b="1" lang="en"/>
              <a:t>Très important.</a:t>
            </a:r>
            <a:endParaRPr b="1"/>
          </a:p>
          <a:p>
            <a:pPr indent="-342900" lvl="0" marL="457200" rtl="0" algn="l">
              <a:spcBef>
                <a:spcPts val="0"/>
              </a:spcBef>
              <a:spcAft>
                <a:spcPts val="0"/>
              </a:spcAft>
              <a:buSzPts val="1800"/>
              <a:buChar char="-"/>
            </a:pPr>
            <a:r>
              <a:rPr lang="en"/>
              <a:t>Citez les données que vous avez utilisées d'où provient la visualisation si vous l'avez utilisée de quelque part.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311700" y="278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La barre d'erreur (ou équivalent) est importante</a:t>
            </a:r>
            <a:endParaRPr sz="2520"/>
          </a:p>
        </p:txBody>
      </p:sp>
      <p:sp>
        <p:nvSpPr>
          <p:cNvPr id="352" name="Google Shape;352;p53"/>
          <p:cNvSpPr txBox="1"/>
          <p:nvPr>
            <p:ph idx="1" type="body"/>
          </p:nvPr>
        </p:nvSpPr>
        <p:spPr>
          <a:xfrm>
            <a:off x="311700" y="1152475"/>
            <a:ext cx="4452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 retour du « hasard sauvage»</a:t>
            </a:r>
            <a:endParaRPr/>
          </a:p>
          <a:p>
            <a:pPr indent="-342900" lvl="0" marL="457200" rtl="0" algn="l">
              <a:spcBef>
                <a:spcPts val="0"/>
              </a:spcBef>
              <a:spcAft>
                <a:spcPts val="0"/>
              </a:spcAft>
              <a:buSzPts val="1800"/>
              <a:buChar char="-"/>
            </a:pPr>
            <a:r>
              <a:rPr lang="en"/>
              <a:t>Tu ne veux pas te tromper</a:t>
            </a:r>
            <a:endParaRPr/>
          </a:p>
          <a:p>
            <a:pPr indent="-342900" lvl="0" marL="457200" rtl="0" algn="l">
              <a:spcBef>
                <a:spcPts val="0"/>
              </a:spcBef>
              <a:spcAft>
                <a:spcPts val="0"/>
              </a:spcAft>
              <a:buSzPts val="1800"/>
              <a:buChar char="-"/>
            </a:pPr>
            <a:r>
              <a:rPr lang="en"/>
              <a:t>Ne trompe pas les autres.</a:t>
            </a:r>
            <a:endParaRPr/>
          </a:p>
          <a:p>
            <a:pPr indent="-342900" lvl="0" marL="457200" rtl="0" algn="l">
              <a:spcBef>
                <a:spcPts val="0"/>
              </a:spcBef>
              <a:spcAft>
                <a:spcPts val="0"/>
              </a:spcAft>
              <a:buSzPts val="1800"/>
              <a:buChar char="-"/>
            </a:pPr>
            <a:r>
              <a:rPr lang="en" u="sng">
                <a:solidFill>
                  <a:schemeClr val="hlink"/>
                </a:solidFill>
                <a:hlinkClick r:id="rId3"/>
              </a:rPr>
              <a:t>Crise de reproductibilité en ML</a:t>
            </a:r>
            <a:endParaRPr/>
          </a:p>
          <a:p>
            <a:pPr indent="-342900" lvl="0" marL="457200" rtl="0" algn="l">
              <a:spcBef>
                <a:spcPts val="0"/>
              </a:spcBef>
              <a:spcAft>
                <a:spcPts val="0"/>
              </a:spcAft>
              <a:buSzPts val="1800"/>
              <a:buChar char="-"/>
            </a:pPr>
            <a:r>
              <a:rPr lang="en"/>
              <a:t>Les barres d'erreurs sont le </a:t>
            </a:r>
            <a:r>
              <a:rPr b="1" lang="en"/>
              <a:t>strict minimum.</a:t>
            </a:r>
            <a:endParaRPr b="1"/>
          </a:p>
        </p:txBody>
      </p:sp>
      <p:pic>
        <p:nvPicPr>
          <p:cNvPr id="353" name="Google Shape;353;p53"/>
          <p:cNvPicPr preferRelativeResize="0"/>
          <p:nvPr/>
        </p:nvPicPr>
        <p:blipFill>
          <a:blip r:embed="rId4">
            <a:alphaModFix/>
          </a:blip>
          <a:stretch>
            <a:fillRect/>
          </a:stretch>
        </p:blipFill>
        <p:spPr>
          <a:xfrm>
            <a:off x="4852175" y="851675"/>
            <a:ext cx="4291825" cy="4291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9" name="Google Shape;35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54">
            <a:hlinkClick r:id="rId3"/>
          </p:cNvPr>
          <p:cNvPicPr preferRelativeResize="0"/>
          <p:nvPr/>
        </p:nvPicPr>
        <p:blipFill>
          <a:blip r:embed="rId4">
            <a:alphaModFix/>
          </a:blip>
          <a:stretch>
            <a:fillRect/>
          </a:stretch>
        </p:blipFill>
        <p:spPr>
          <a:xfrm>
            <a:off x="0" y="216545"/>
            <a:ext cx="9144003" cy="4710411"/>
          </a:xfrm>
          <a:prstGeom prst="rect">
            <a:avLst/>
          </a:prstGeom>
          <a:noFill/>
          <a:ln>
            <a:noFill/>
          </a:ln>
        </p:spPr>
      </p:pic>
      <p:sp>
        <p:nvSpPr>
          <p:cNvPr id="361" name="Google Shape;361;p54"/>
          <p:cNvSpPr/>
          <p:nvPr/>
        </p:nvSpPr>
        <p:spPr>
          <a:xfrm>
            <a:off x="7150725" y="519275"/>
            <a:ext cx="1826100" cy="43176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4"/>
          <p:cNvSpPr txBox="1"/>
          <p:nvPr/>
        </p:nvSpPr>
        <p:spPr>
          <a:xfrm>
            <a:off x="7094975" y="0"/>
            <a:ext cx="218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Meilleur visualisation de l'incertitude!</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5"/>
          <p:cNvPicPr preferRelativeResize="0"/>
          <p:nvPr/>
        </p:nvPicPr>
        <p:blipFill>
          <a:blip r:embed="rId3">
            <a:alphaModFix/>
          </a:blip>
          <a:stretch>
            <a:fillRect/>
          </a:stretch>
        </p:blipFill>
        <p:spPr>
          <a:xfrm>
            <a:off x="-41825" y="845497"/>
            <a:ext cx="9144003" cy="4107657"/>
          </a:xfrm>
          <a:prstGeom prst="rect">
            <a:avLst/>
          </a:prstGeom>
          <a:noFill/>
          <a:ln>
            <a:noFill/>
          </a:ln>
        </p:spPr>
      </p:pic>
      <p:sp>
        <p:nvSpPr>
          <p:cNvPr id="368" name="Google Shape;368;p55"/>
          <p:cNvSpPr txBox="1"/>
          <p:nvPr/>
        </p:nvSpPr>
        <p:spPr>
          <a:xfrm>
            <a:off x="1240600" y="76675"/>
            <a:ext cx="5603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La performance moyenne est parfois non représentative.</a:t>
            </a:r>
            <a:endParaRPr sz="1500"/>
          </a:p>
          <a:p>
            <a:pPr indent="0" lvl="0" marL="0" rtl="0" algn="l">
              <a:spcBef>
                <a:spcPts val="0"/>
              </a:spcBef>
              <a:spcAft>
                <a:spcPts val="0"/>
              </a:spcAft>
              <a:buNone/>
            </a:pPr>
            <a:r>
              <a:rPr lang="en" sz="1500"/>
              <a:t>Surtout en RL avec des performances multi-modales.</a:t>
            </a:r>
            <a:endParaRPr sz="1500"/>
          </a:p>
          <a:p>
            <a:pPr indent="0" lvl="0" marL="0" rtl="0" algn="l">
              <a:spcBef>
                <a:spcPts val="0"/>
              </a:spcBef>
              <a:spcAft>
                <a:spcPts val="0"/>
              </a:spcAft>
              <a:buNone/>
            </a:pPr>
            <a:r>
              <a:rPr lang="en" sz="1500"/>
              <a:t>La même expérience peut mener à différent optima. </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Visualisation avancée des données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Clause de non-responsabilité</a:t>
            </a:r>
            <a:endParaRPr sz="2520"/>
          </a:p>
        </p:txBody>
      </p:sp>
      <p:sp>
        <p:nvSpPr>
          <p:cNvPr id="379" name="Google Shape;37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200"/>
              </a:spcBef>
              <a:spcAft>
                <a:spcPts val="0"/>
              </a:spcAft>
              <a:buSzPts val="1800"/>
              <a:buChar char="-"/>
            </a:pPr>
            <a:r>
              <a:rPr lang="en"/>
              <a:t>Pour créer des visualisations avancées, il est très important de </a:t>
            </a:r>
            <a:r>
              <a:rPr b="1" lang="en"/>
              <a:t>maîtriser les bases.</a:t>
            </a:r>
            <a:endParaRPr b="1"/>
          </a:p>
          <a:p>
            <a:pPr indent="-342900" lvl="0" marL="457200" rtl="0" algn="l">
              <a:spcBef>
                <a:spcPts val="0"/>
              </a:spcBef>
              <a:spcAft>
                <a:spcPts val="0"/>
              </a:spcAft>
              <a:buSzPts val="1800"/>
              <a:buChar char="-"/>
            </a:pPr>
            <a:r>
              <a:rPr lang="en"/>
              <a:t>Compromis inhérent entre complexité et clarté.</a:t>
            </a:r>
            <a:endParaRPr/>
          </a:p>
          <a:p>
            <a:pPr indent="-342900" lvl="0" marL="457200" rtl="0" algn="l">
              <a:spcBef>
                <a:spcPts val="0"/>
              </a:spcBef>
              <a:spcAft>
                <a:spcPts val="0"/>
              </a:spcAft>
              <a:buSzPts val="1800"/>
              <a:buChar char="-"/>
            </a:pPr>
            <a:r>
              <a:rPr lang="en"/>
              <a:t>Faire de telles visualisations avancées peut prendre </a:t>
            </a:r>
            <a:r>
              <a:rPr b="1" lang="en"/>
              <a:t>beaucoup de temps.</a:t>
            </a:r>
            <a:endParaRPr b="1"/>
          </a:p>
          <a:p>
            <a:pPr indent="-342900" lvl="0" marL="457200" rtl="0" algn="l">
              <a:spcBef>
                <a:spcPts val="0"/>
              </a:spcBef>
              <a:spcAft>
                <a:spcPts val="0"/>
              </a:spcAft>
              <a:buSzPts val="1800"/>
              <a:buChar char="-"/>
            </a:pPr>
            <a:r>
              <a:rPr lang="en"/>
              <a:t>De plus en plus utilisé dans la communauté. (Bien que souvent par de grandes équipes)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La visualisation avancée des données n'est pas une infographie</a:t>
            </a:r>
            <a:endParaRPr sz="2020"/>
          </a:p>
        </p:txBody>
      </p:sp>
      <p:sp>
        <p:nvSpPr>
          <p:cNvPr id="385" name="Google Shape;385;p58"/>
          <p:cNvSpPr txBox="1"/>
          <p:nvPr>
            <p:ph idx="1" type="body"/>
          </p:nvPr>
        </p:nvSpPr>
        <p:spPr>
          <a:xfrm>
            <a:off x="208875" y="1152475"/>
            <a:ext cx="8833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Il ne s'agit pas de couleurs flashy et d'accumulations de GROS CHIFFRES et de statistiques.</a:t>
            </a:r>
            <a:endParaRPr/>
          </a:p>
          <a:p>
            <a:pPr indent="-342900" lvl="0" marL="457200" rtl="0" algn="l">
              <a:spcBef>
                <a:spcPts val="0"/>
              </a:spcBef>
              <a:spcAft>
                <a:spcPts val="0"/>
              </a:spcAft>
              <a:buSzPts val="1800"/>
              <a:buChar char="-"/>
            </a:pPr>
            <a:r>
              <a:rPr lang="en"/>
              <a:t>L'esthétique est importante mais pas le but ultime.</a:t>
            </a:r>
            <a:endParaRPr/>
          </a:p>
        </p:txBody>
      </p:sp>
      <p:pic>
        <p:nvPicPr>
          <p:cNvPr id="386" name="Google Shape;386;p58"/>
          <p:cNvPicPr preferRelativeResize="0"/>
          <p:nvPr/>
        </p:nvPicPr>
        <p:blipFill>
          <a:blip r:embed="rId3">
            <a:alphaModFix/>
          </a:blip>
          <a:stretch>
            <a:fillRect/>
          </a:stretch>
        </p:blipFill>
        <p:spPr>
          <a:xfrm>
            <a:off x="2206775" y="2324100"/>
            <a:ext cx="4779426" cy="2676475"/>
          </a:xfrm>
          <a:prstGeom prst="rect">
            <a:avLst/>
          </a:prstGeom>
          <a:noFill/>
          <a:ln>
            <a:noFill/>
          </a:ln>
        </p:spPr>
      </p:pic>
      <p:sp>
        <p:nvSpPr>
          <p:cNvPr id="387" name="Google Shape;387;p58"/>
          <p:cNvSpPr txBox="1"/>
          <p:nvPr/>
        </p:nvSpPr>
        <p:spPr>
          <a:xfrm>
            <a:off x="1588288" y="4738700"/>
            <a:ext cx="50130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rPr>
              <a:t>Source : http://giorgialupi.com/data-humanism-my-manifesto-for-a-new-data-wold</a:t>
            </a:r>
            <a:endParaRPr sz="900">
              <a:solidFill>
                <a:srgbClr val="66666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La visualisation avancée des données n'est pas une infographie</a:t>
            </a:r>
            <a:endParaRPr sz="2020"/>
          </a:p>
        </p:txBody>
      </p:sp>
      <p:sp>
        <p:nvSpPr>
          <p:cNvPr id="393" name="Google Shape;393;p59"/>
          <p:cNvSpPr txBox="1"/>
          <p:nvPr>
            <p:ph idx="1" type="body"/>
          </p:nvPr>
        </p:nvSpPr>
        <p:spPr>
          <a:xfrm>
            <a:off x="208875" y="1152475"/>
            <a:ext cx="8833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Il ne s'agit pas de couleurs flashy et d'accumulations de GROS CHIFFRES et de statistiques.</a:t>
            </a:r>
            <a:endParaRPr/>
          </a:p>
          <a:p>
            <a:pPr indent="-342900" lvl="0" marL="457200" rtl="0" algn="l">
              <a:spcBef>
                <a:spcPts val="0"/>
              </a:spcBef>
              <a:spcAft>
                <a:spcPts val="0"/>
              </a:spcAft>
              <a:buSzPts val="1800"/>
              <a:buChar char="-"/>
            </a:pPr>
            <a:r>
              <a:rPr lang="en"/>
              <a:t>L'esthétique est importante mais pas le but ultime.</a:t>
            </a:r>
            <a:endParaRPr/>
          </a:p>
        </p:txBody>
      </p:sp>
      <p:pic>
        <p:nvPicPr>
          <p:cNvPr id="394" name="Google Shape;394;p59"/>
          <p:cNvPicPr preferRelativeResize="0"/>
          <p:nvPr/>
        </p:nvPicPr>
        <p:blipFill>
          <a:blip r:embed="rId3">
            <a:alphaModFix/>
          </a:blip>
          <a:stretch>
            <a:fillRect/>
          </a:stretch>
        </p:blipFill>
        <p:spPr>
          <a:xfrm>
            <a:off x="2206775" y="2324100"/>
            <a:ext cx="4779426" cy="2676475"/>
          </a:xfrm>
          <a:prstGeom prst="rect">
            <a:avLst/>
          </a:prstGeom>
          <a:noFill/>
          <a:ln>
            <a:noFill/>
          </a:ln>
        </p:spPr>
      </p:pic>
      <p:sp>
        <p:nvSpPr>
          <p:cNvPr id="395" name="Google Shape;395;p59"/>
          <p:cNvSpPr txBox="1"/>
          <p:nvPr/>
        </p:nvSpPr>
        <p:spPr>
          <a:xfrm>
            <a:off x="1588288" y="4738700"/>
            <a:ext cx="50130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rPr>
              <a:t>Source : http://giorgialupi.com/data-humanism-my-manifesto-for-a-new-data-wold</a:t>
            </a:r>
            <a:endParaRPr sz="900">
              <a:solidFill>
                <a:srgbClr val="666666"/>
              </a:solidFill>
            </a:endParaRPr>
          </a:p>
        </p:txBody>
      </p:sp>
      <p:sp>
        <p:nvSpPr>
          <p:cNvPr id="396" name="Google Shape;396;p59"/>
          <p:cNvSpPr txBox="1"/>
          <p:nvPr/>
        </p:nvSpPr>
        <p:spPr>
          <a:xfrm>
            <a:off x="2065500" y="2993850"/>
            <a:ext cx="5013000" cy="615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Les données sont complexes.</a:t>
            </a:r>
            <a:endParaRPr/>
          </a:p>
          <a:p>
            <a:pPr indent="0" lvl="0" marL="0" rtl="0" algn="ctr">
              <a:spcBef>
                <a:spcPts val="0"/>
              </a:spcBef>
              <a:spcAft>
                <a:spcPts val="0"/>
              </a:spcAft>
              <a:buNone/>
            </a:pPr>
            <a:r>
              <a:rPr lang="en"/>
              <a:t>La visualisation avancée doit relier les nombres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Embrasser la complexité</a:t>
            </a:r>
            <a:endParaRPr sz="2520"/>
          </a:p>
        </p:txBody>
      </p:sp>
      <p:sp>
        <p:nvSpPr>
          <p:cNvPr id="402" name="Google Shape;402;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a:t>"Les êtres humains aiment les histoires et la narration est l'un des moyens les plus efficaces et les plus puissants d'apprendre, de découvrir et de diffuser des informations. Votre projet doit pouvoir transmettre un message et résumer facilement un récit convaincant. »</a:t>
            </a:r>
            <a:br>
              <a:rPr lang="en"/>
            </a:br>
            <a:endParaRPr/>
          </a:p>
          <a:p>
            <a:pPr indent="-342900" lvl="0" marL="457200" rtl="0" algn="l">
              <a:lnSpc>
                <a:spcPct val="105000"/>
              </a:lnSpc>
              <a:spcBef>
                <a:spcPts val="0"/>
              </a:spcBef>
              <a:spcAft>
                <a:spcPts val="0"/>
              </a:spcAft>
              <a:buSzPts val="1800"/>
              <a:buChar char="-"/>
            </a:pPr>
            <a:r>
              <a:rPr lang="en"/>
              <a:t>La visualisation avancée: exprimer un récit complexe</a:t>
            </a:r>
            <a:endParaRPr/>
          </a:p>
          <a:p>
            <a:pPr indent="-342900" lvl="0" marL="457200" rtl="0" algn="l">
              <a:lnSpc>
                <a:spcPct val="105000"/>
              </a:lnSpc>
              <a:spcBef>
                <a:spcPts val="0"/>
              </a:spcBef>
              <a:spcAft>
                <a:spcPts val="0"/>
              </a:spcAft>
              <a:buSzPts val="1800"/>
              <a:buChar char="-"/>
            </a:pPr>
            <a:r>
              <a:rPr lang="en"/>
              <a:t>Certain niveau de complexité visuelle -&gt; Compromis inhérent entre clarté et complexité.</a:t>
            </a:r>
            <a:br>
              <a:rPr lang="en"/>
            </a:br>
            <a:endParaRPr/>
          </a:p>
          <a:p>
            <a:pPr indent="-342900" lvl="0" marL="457200" rtl="0" algn="l">
              <a:lnSpc>
                <a:spcPct val="105000"/>
              </a:lnSpc>
              <a:spcBef>
                <a:spcPts val="0"/>
              </a:spcBef>
              <a:spcAft>
                <a:spcPts val="0"/>
              </a:spcAft>
              <a:buSzPts val="1800"/>
              <a:buChar char="-"/>
            </a:pPr>
            <a:r>
              <a:rPr b="1" lang="en"/>
              <a:t>Contexte et "Comment le lire" e</a:t>
            </a:r>
            <a:r>
              <a:rPr lang="en"/>
              <a:t>ncore plus important ici (car non standard)</a:t>
            </a:r>
            <a:endParaRPr/>
          </a:p>
          <a:p>
            <a:pPr indent="-342900" lvl="0" marL="457200" rtl="0" algn="l">
              <a:lnSpc>
                <a:spcPct val="105000"/>
              </a:lnSpc>
              <a:spcBef>
                <a:spcPts val="0"/>
              </a:spcBef>
              <a:spcAft>
                <a:spcPts val="0"/>
              </a:spcAft>
              <a:buSzPts val="1800"/>
              <a:buChar char="-"/>
            </a:pPr>
            <a:r>
              <a:rPr b="1" lang="en"/>
              <a:t>Avantage :</a:t>
            </a:r>
            <a:r>
              <a:rPr lang="en"/>
              <a:t> (contrairement au texte), narration non linéaire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Embrasser la complexité</a:t>
            </a:r>
            <a:endParaRPr sz="2520"/>
          </a:p>
        </p:txBody>
      </p:sp>
      <p:pic>
        <p:nvPicPr>
          <p:cNvPr id="408" name="Google Shape;408;p61">
            <a:hlinkClick r:id="rId3"/>
          </p:cNvPr>
          <p:cNvPicPr preferRelativeResize="0"/>
          <p:nvPr/>
        </p:nvPicPr>
        <p:blipFill>
          <a:blip r:embed="rId4">
            <a:alphaModFix/>
          </a:blip>
          <a:stretch>
            <a:fillRect/>
          </a:stretch>
        </p:blipFill>
        <p:spPr>
          <a:xfrm>
            <a:off x="363625" y="71038"/>
            <a:ext cx="7930376" cy="5001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Nous ne sommes pas si bons avec les ordres de grandeur</a:t>
            </a:r>
            <a:endParaRPr sz="2520"/>
          </a:p>
        </p:txBody>
      </p:sp>
      <p:pic>
        <p:nvPicPr>
          <p:cNvPr id="82" name="Google Shape;82;p17"/>
          <p:cNvPicPr preferRelativeResize="0"/>
          <p:nvPr/>
        </p:nvPicPr>
        <p:blipFill>
          <a:blip r:embed="rId3">
            <a:alphaModFix/>
          </a:blip>
          <a:stretch>
            <a:fillRect/>
          </a:stretch>
        </p:blipFill>
        <p:spPr>
          <a:xfrm>
            <a:off x="2975413" y="1507251"/>
            <a:ext cx="3193176" cy="3214975"/>
          </a:xfrm>
          <a:prstGeom prst="rect">
            <a:avLst/>
          </a:prstGeom>
          <a:noFill/>
          <a:ln>
            <a:noFill/>
          </a:ln>
        </p:spPr>
      </p:pic>
      <p:pic>
        <p:nvPicPr>
          <p:cNvPr id="83" name="Google Shape;83;p17">
            <a:hlinkClick r:id="rId4"/>
          </p:cNvPr>
          <p:cNvPicPr preferRelativeResize="0"/>
          <p:nvPr/>
        </p:nvPicPr>
        <p:blipFill>
          <a:blip r:embed="rId5">
            <a:alphaModFix/>
          </a:blip>
          <a:stretch>
            <a:fillRect/>
          </a:stretch>
        </p:blipFill>
        <p:spPr>
          <a:xfrm>
            <a:off x="0" y="1557000"/>
            <a:ext cx="3129349" cy="3115475"/>
          </a:xfrm>
          <a:prstGeom prst="rect">
            <a:avLst/>
          </a:prstGeom>
          <a:noFill/>
          <a:ln>
            <a:noFill/>
          </a:ln>
        </p:spPr>
      </p:pic>
      <p:pic>
        <p:nvPicPr>
          <p:cNvPr id="84" name="Google Shape;84;p17">
            <a:hlinkClick r:id="rId6"/>
          </p:cNvPr>
          <p:cNvPicPr preferRelativeResize="0"/>
          <p:nvPr/>
        </p:nvPicPr>
        <p:blipFill rotWithShape="1">
          <a:blip r:embed="rId7">
            <a:alphaModFix/>
          </a:blip>
          <a:srcRect b="0" l="-2570" r="2569" t="0"/>
          <a:stretch/>
        </p:blipFill>
        <p:spPr>
          <a:xfrm>
            <a:off x="5973450" y="1583450"/>
            <a:ext cx="3129349" cy="311544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62"/>
          <p:cNvPicPr preferRelativeResize="0"/>
          <p:nvPr/>
        </p:nvPicPr>
        <p:blipFill>
          <a:blip r:embed="rId3">
            <a:alphaModFix/>
          </a:blip>
          <a:stretch>
            <a:fillRect/>
          </a:stretch>
        </p:blipFill>
        <p:spPr>
          <a:xfrm>
            <a:off x="1407418" y="0"/>
            <a:ext cx="6329164"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63"/>
          <p:cNvPicPr preferRelativeResize="0"/>
          <p:nvPr/>
        </p:nvPicPr>
        <p:blipFill>
          <a:blip r:embed="rId3">
            <a:alphaModFix/>
          </a:blip>
          <a:stretch>
            <a:fillRect/>
          </a:stretch>
        </p:blipFill>
        <p:spPr>
          <a:xfrm>
            <a:off x="1393193" y="0"/>
            <a:ext cx="6329164" cy="5143500"/>
          </a:xfrm>
          <a:prstGeom prst="rect">
            <a:avLst/>
          </a:prstGeom>
          <a:noFill/>
          <a:ln>
            <a:noFill/>
          </a:ln>
        </p:spPr>
      </p:pic>
      <p:pic>
        <p:nvPicPr>
          <p:cNvPr id="419" name="Google Shape;419;p63"/>
          <p:cNvPicPr preferRelativeResize="0"/>
          <p:nvPr/>
        </p:nvPicPr>
        <p:blipFill rotWithShape="1">
          <a:blip r:embed="rId3">
            <a:alphaModFix/>
          </a:blip>
          <a:srcRect b="53906" l="0" r="71921" t="0"/>
          <a:stretch/>
        </p:blipFill>
        <p:spPr>
          <a:xfrm>
            <a:off x="3327225" y="267875"/>
            <a:ext cx="3654675" cy="4875625"/>
          </a:xfrm>
          <a:prstGeom prst="rect">
            <a:avLst/>
          </a:prstGeom>
          <a:noFill/>
          <a:ln cap="flat" cmpd="sng" w="19050">
            <a:solidFill>
              <a:schemeClr val="dk2"/>
            </a:solidFill>
            <a:prstDash val="solid"/>
            <a:round/>
            <a:headEnd len="sm" w="sm" type="none"/>
            <a:tailEnd len="sm" w="sm" type="none"/>
          </a:ln>
        </p:spPr>
      </p:pic>
      <p:sp>
        <p:nvSpPr>
          <p:cNvPr id="420" name="Google Shape;420;p63"/>
          <p:cNvSpPr/>
          <p:nvPr/>
        </p:nvSpPr>
        <p:spPr>
          <a:xfrm>
            <a:off x="1687725" y="80375"/>
            <a:ext cx="1225500" cy="1728000"/>
          </a:xfrm>
          <a:prstGeom prst="wedgeRectCallout">
            <a:avLst>
              <a:gd fmla="val 82797" name="adj1"/>
              <a:gd fmla="val 41855"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64"/>
          <p:cNvPicPr preferRelativeResize="0"/>
          <p:nvPr/>
        </p:nvPicPr>
        <p:blipFill>
          <a:blip r:embed="rId3">
            <a:alphaModFix/>
          </a:blip>
          <a:stretch>
            <a:fillRect/>
          </a:stretch>
        </p:blipFill>
        <p:spPr>
          <a:xfrm rot="2280011">
            <a:off x="-380068" y="-1143695"/>
            <a:ext cx="9176533" cy="745754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65"/>
          <p:cNvPicPr preferRelativeResize="0"/>
          <p:nvPr/>
        </p:nvPicPr>
        <p:blipFill>
          <a:blip r:embed="rId3">
            <a:alphaModFix/>
          </a:blip>
          <a:stretch>
            <a:fillRect/>
          </a:stretch>
        </p:blipFill>
        <p:spPr>
          <a:xfrm>
            <a:off x="0" y="0"/>
            <a:ext cx="9143998" cy="571677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Rendez-le interactif !</a:t>
            </a:r>
            <a:endParaRPr sz="2520"/>
          </a:p>
        </p:txBody>
      </p:sp>
      <p:pic>
        <p:nvPicPr>
          <p:cNvPr id="436" name="Google Shape;436;p66">
            <a:hlinkClick r:id="rId3"/>
          </p:cNvPr>
          <p:cNvPicPr preferRelativeResize="0"/>
          <p:nvPr/>
        </p:nvPicPr>
        <p:blipFill>
          <a:blip r:embed="rId4">
            <a:alphaModFix/>
          </a:blip>
          <a:stretch>
            <a:fillRect/>
          </a:stretch>
        </p:blipFill>
        <p:spPr>
          <a:xfrm>
            <a:off x="1309900" y="1017725"/>
            <a:ext cx="6405188" cy="38209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Rendez-le interactif !</a:t>
            </a:r>
            <a:endParaRPr sz="2520"/>
          </a:p>
        </p:txBody>
      </p:sp>
      <p:pic>
        <p:nvPicPr>
          <p:cNvPr id="442" name="Google Shape;442;p67">
            <a:hlinkClick r:id="rId3"/>
          </p:cNvPr>
          <p:cNvPicPr preferRelativeResize="0"/>
          <p:nvPr/>
        </p:nvPicPr>
        <p:blipFill>
          <a:blip r:embed="rId4">
            <a:alphaModFix/>
          </a:blip>
          <a:stretch>
            <a:fillRect/>
          </a:stretch>
        </p:blipFill>
        <p:spPr>
          <a:xfrm>
            <a:off x="2569363" y="1065700"/>
            <a:ext cx="4005267" cy="38209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Rendez-le interactif !</a:t>
            </a:r>
            <a:endParaRPr sz="2520"/>
          </a:p>
        </p:txBody>
      </p:sp>
      <p:pic>
        <p:nvPicPr>
          <p:cNvPr id="448" name="Google Shape;448;p68"/>
          <p:cNvPicPr preferRelativeResize="0"/>
          <p:nvPr/>
        </p:nvPicPr>
        <p:blipFill>
          <a:blip r:embed="rId3">
            <a:alphaModFix/>
          </a:blip>
          <a:stretch>
            <a:fillRect/>
          </a:stretch>
        </p:blipFill>
        <p:spPr>
          <a:xfrm>
            <a:off x="3385525" y="1170150"/>
            <a:ext cx="5758487" cy="3820975"/>
          </a:xfrm>
          <a:prstGeom prst="rect">
            <a:avLst/>
          </a:prstGeom>
          <a:noFill/>
          <a:ln>
            <a:noFill/>
          </a:ln>
        </p:spPr>
      </p:pic>
      <p:sp>
        <p:nvSpPr>
          <p:cNvPr id="449" name="Google Shape;449;p68"/>
          <p:cNvSpPr txBox="1"/>
          <p:nvPr/>
        </p:nvSpPr>
        <p:spPr>
          <a:xfrm>
            <a:off x="0" y="1366375"/>
            <a:ext cx="3382200" cy="21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Distill:</a:t>
            </a:r>
            <a:endParaRPr b="1"/>
          </a:p>
          <a:p>
            <a:pPr indent="-317500" lvl="0" marL="457200" rtl="0" algn="l">
              <a:lnSpc>
                <a:spcPct val="115000"/>
              </a:lnSpc>
              <a:spcBef>
                <a:spcPts val="0"/>
              </a:spcBef>
              <a:spcAft>
                <a:spcPts val="0"/>
              </a:spcAft>
              <a:buSzPts val="1400"/>
              <a:buChar char="-"/>
            </a:pPr>
            <a:r>
              <a:rPr lang="en"/>
              <a:t>Journal en ligne mettant l'accent sur la visualisation interactive</a:t>
            </a:r>
            <a:endParaRPr/>
          </a:p>
          <a:p>
            <a:pPr indent="-317500" lvl="0" marL="457200" rtl="0" algn="l">
              <a:lnSpc>
                <a:spcPct val="115000"/>
              </a:lnSpc>
              <a:spcBef>
                <a:spcPts val="0"/>
              </a:spcBef>
              <a:spcAft>
                <a:spcPts val="0"/>
              </a:spcAft>
              <a:buSzPts val="1400"/>
              <a:buChar char="-"/>
            </a:pPr>
            <a:r>
              <a:rPr lang="en"/>
              <a:t>Un bon article de blog représente environ </a:t>
            </a:r>
            <a:r>
              <a:rPr b="1" lang="en"/>
              <a:t>100 heures de travail.</a:t>
            </a:r>
            <a:endParaRPr b="1"/>
          </a:p>
          <a:p>
            <a:pPr indent="-317500" lvl="0" marL="457200" rtl="0" algn="l">
              <a:lnSpc>
                <a:spcPct val="115000"/>
              </a:lnSpc>
              <a:spcBef>
                <a:spcPts val="0"/>
              </a:spcBef>
              <a:spcAft>
                <a:spcPts val="0"/>
              </a:spcAft>
              <a:buSzPts val="1400"/>
              <a:buChar char="-"/>
            </a:pPr>
            <a:r>
              <a:rPr lang="en"/>
              <a:t>Grand succès comme revue de blogs.</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9"/>
          <p:cNvSpPr txBox="1"/>
          <p:nvPr>
            <p:ph type="title"/>
          </p:nvPr>
        </p:nvSpPr>
        <p:spPr>
          <a:xfrm>
            <a:off x="168450" y="192975"/>
            <a:ext cx="243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Recherche d'hyper</a:t>
            </a:r>
            <a:endParaRPr/>
          </a:p>
          <a:p>
            <a:pPr indent="0" lvl="0" marL="0" rtl="0" algn="l">
              <a:spcBef>
                <a:spcPts val="0"/>
              </a:spcBef>
              <a:spcAft>
                <a:spcPts val="0"/>
              </a:spcAft>
              <a:buNone/>
            </a:pPr>
            <a:r>
              <a:rPr lang="en"/>
              <a:t>paramètres</a:t>
            </a:r>
            <a:endParaRPr/>
          </a:p>
        </p:txBody>
      </p:sp>
      <p:sp>
        <p:nvSpPr>
          <p:cNvPr id="455" name="Google Shape;455;p69"/>
          <p:cNvSpPr txBox="1"/>
          <p:nvPr>
            <p:ph idx="1" type="body"/>
          </p:nvPr>
        </p:nvSpPr>
        <p:spPr>
          <a:xfrm>
            <a:off x="299250" y="1727100"/>
            <a:ext cx="217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Interactivité ⇒ </a:t>
            </a:r>
            <a:endParaRPr/>
          </a:p>
          <a:p>
            <a:pPr indent="0" lvl="0" marL="0" rtl="0" algn="l">
              <a:spcBef>
                <a:spcPts val="1200"/>
              </a:spcBef>
              <a:spcAft>
                <a:spcPts val="1200"/>
              </a:spcAft>
              <a:buNone/>
            </a:pPr>
            <a:r>
              <a:rPr lang="en"/>
              <a:t>un must pour l'exploration !!!</a:t>
            </a:r>
            <a:endParaRPr/>
          </a:p>
        </p:txBody>
      </p:sp>
      <p:pic>
        <p:nvPicPr>
          <p:cNvPr id="456" name="Google Shape;456;p69"/>
          <p:cNvPicPr preferRelativeResize="0"/>
          <p:nvPr/>
        </p:nvPicPr>
        <p:blipFill>
          <a:blip r:embed="rId3">
            <a:alphaModFix/>
          </a:blip>
          <a:stretch>
            <a:fillRect/>
          </a:stretch>
        </p:blipFill>
        <p:spPr>
          <a:xfrm>
            <a:off x="2294399" y="202149"/>
            <a:ext cx="6849600" cy="48806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240"/>
              <a:t>Un grand pouvoir implique de grandes responsabilités</a:t>
            </a:r>
            <a:endParaRPr sz="324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Vos choix comptent beaucoup !</a:t>
            </a:r>
            <a:endParaRPr sz="2520"/>
          </a:p>
        </p:txBody>
      </p:sp>
      <p:pic>
        <p:nvPicPr>
          <p:cNvPr id="467" name="Google Shape;467;p71"/>
          <p:cNvPicPr preferRelativeResize="0"/>
          <p:nvPr/>
        </p:nvPicPr>
        <p:blipFill>
          <a:blip r:embed="rId3">
            <a:alphaModFix/>
          </a:blip>
          <a:stretch>
            <a:fillRect/>
          </a:stretch>
        </p:blipFill>
        <p:spPr>
          <a:xfrm>
            <a:off x="1258150" y="914400"/>
            <a:ext cx="6792925" cy="4160650"/>
          </a:xfrm>
          <a:prstGeom prst="rect">
            <a:avLst/>
          </a:prstGeom>
          <a:noFill/>
          <a:ln>
            <a:noFill/>
          </a:ln>
        </p:spPr>
      </p:pic>
      <p:sp>
        <p:nvSpPr>
          <p:cNvPr id="468" name="Google Shape;468;p71"/>
          <p:cNvSpPr txBox="1"/>
          <p:nvPr/>
        </p:nvSpPr>
        <p:spPr>
          <a:xfrm>
            <a:off x="5669000" y="4804800"/>
            <a:ext cx="3000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Source : http://www.thefunctionalart.com/</a:t>
            </a:r>
            <a:endParaRPr sz="10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Nous ne sommes pas si bons avec les ordres de grandeur</a:t>
            </a:r>
            <a:endParaRPr sz="2520"/>
          </a:p>
        </p:txBody>
      </p:sp>
      <p:pic>
        <p:nvPicPr>
          <p:cNvPr id="90" name="Google Shape;90;p18"/>
          <p:cNvPicPr preferRelativeResize="0"/>
          <p:nvPr/>
        </p:nvPicPr>
        <p:blipFill>
          <a:blip r:embed="rId3">
            <a:alphaModFix/>
          </a:blip>
          <a:stretch>
            <a:fillRect/>
          </a:stretch>
        </p:blipFill>
        <p:spPr>
          <a:xfrm>
            <a:off x="2975413" y="1507251"/>
            <a:ext cx="3193176" cy="3214975"/>
          </a:xfrm>
          <a:prstGeom prst="rect">
            <a:avLst/>
          </a:prstGeom>
          <a:noFill/>
          <a:ln>
            <a:noFill/>
          </a:ln>
        </p:spPr>
      </p:pic>
      <p:pic>
        <p:nvPicPr>
          <p:cNvPr id="91" name="Google Shape;91;p18">
            <a:hlinkClick r:id="rId4"/>
          </p:cNvPr>
          <p:cNvPicPr preferRelativeResize="0"/>
          <p:nvPr/>
        </p:nvPicPr>
        <p:blipFill>
          <a:blip r:embed="rId5">
            <a:alphaModFix/>
          </a:blip>
          <a:stretch>
            <a:fillRect/>
          </a:stretch>
        </p:blipFill>
        <p:spPr>
          <a:xfrm>
            <a:off x="0" y="1557000"/>
            <a:ext cx="3129349" cy="3115475"/>
          </a:xfrm>
          <a:prstGeom prst="rect">
            <a:avLst/>
          </a:prstGeom>
          <a:noFill/>
          <a:ln>
            <a:noFill/>
          </a:ln>
        </p:spPr>
      </p:pic>
      <p:pic>
        <p:nvPicPr>
          <p:cNvPr id="92" name="Google Shape;92;p18">
            <a:hlinkClick r:id="rId6"/>
          </p:cNvPr>
          <p:cNvPicPr preferRelativeResize="0"/>
          <p:nvPr/>
        </p:nvPicPr>
        <p:blipFill rotWithShape="1">
          <a:blip r:embed="rId7">
            <a:alphaModFix/>
          </a:blip>
          <a:srcRect b="0" l="-2570" r="2569" t="0"/>
          <a:stretch/>
        </p:blipFill>
        <p:spPr>
          <a:xfrm>
            <a:off x="5973450" y="1583450"/>
            <a:ext cx="3129349" cy="3115442"/>
          </a:xfrm>
          <a:prstGeom prst="rect">
            <a:avLst/>
          </a:prstGeom>
          <a:noFill/>
          <a:ln>
            <a:noFill/>
          </a:ln>
        </p:spPr>
      </p:pic>
      <p:pic>
        <p:nvPicPr>
          <p:cNvPr id="93" name="Google Shape;93;p18"/>
          <p:cNvPicPr preferRelativeResize="0"/>
          <p:nvPr/>
        </p:nvPicPr>
        <p:blipFill>
          <a:blip r:embed="rId8">
            <a:alphaModFix/>
          </a:blip>
          <a:stretch>
            <a:fillRect/>
          </a:stretch>
        </p:blipFill>
        <p:spPr>
          <a:xfrm>
            <a:off x="1559130" y="311050"/>
            <a:ext cx="4174691"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Vos choix comptent beaucoup !</a:t>
            </a:r>
            <a:endParaRPr sz="2520"/>
          </a:p>
        </p:txBody>
      </p:sp>
      <p:sp>
        <p:nvSpPr>
          <p:cNvPr id="474" name="Google Shape;474;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5" name="Google Shape;475;p72"/>
          <p:cNvPicPr preferRelativeResize="0"/>
          <p:nvPr/>
        </p:nvPicPr>
        <p:blipFill>
          <a:blip r:embed="rId3">
            <a:alphaModFix/>
          </a:blip>
          <a:stretch>
            <a:fillRect/>
          </a:stretch>
        </p:blipFill>
        <p:spPr>
          <a:xfrm>
            <a:off x="1192550" y="1017725"/>
            <a:ext cx="6575821" cy="4044125"/>
          </a:xfrm>
          <a:prstGeom prst="rect">
            <a:avLst/>
          </a:prstGeom>
          <a:noFill/>
          <a:ln>
            <a:noFill/>
          </a:ln>
        </p:spPr>
      </p:pic>
      <p:sp>
        <p:nvSpPr>
          <p:cNvPr id="476" name="Google Shape;476;p72"/>
          <p:cNvSpPr txBox="1"/>
          <p:nvPr/>
        </p:nvSpPr>
        <p:spPr>
          <a:xfrm>
            <a:off x="3347375" y="4703625"/>
            <a:ext cx="73413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Source : http://www.thefunctionalart.com/</a:t>
            </a:r>
            <a:endParaRPr sz="1000">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3"/>
          <p:cNvSpPr txBox="1"/>
          <p:nvPr>
            <p:ph type="title"/>
          </p:nvPr>
        </p:nvSpPr>
        <p:spPr>
          <a:xfrm>
            <a:off x="2747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Scénarios d'émissions du GIEC</a:t>
            </a:r>
            <a:endParaRPr sz="2520"/>
          </a:p>
        </p:txBody>
      </p:sp>
      <p:pic>
        <p:nvPicPr>
          <p:cNvPr id="482" name="Google Shape;482;p73"/>
          <p:cNvPicPr preferRelativeResize="0"/>
          <p:nvPr/>
        </p:nvPicPr>
        <p:blipFill>
          <a:blip r:embed="rId3">
            <a:alphaModFix/>
          </a:blip>
          <a:stretch>
            <a:fillRect/>
          </a:stretch>
        </p:blipFill>
        <p:spPr>
          <a:xfrm>
            <a:off x="1257050" y="1017725"/>
            <a:ext cx="6564094" cy="41257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Dangers des visualisations de données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75"/>
          <p:cNvPicPr preferRelativeResize="0"/>
          <p:nvPr/>
        </p:nvPicPr>
        <p:blipFill>
          <a:blip r:embed="rId3">
            <a:alphaModFix/>
          </a:blip>
          <a:stretch>
            <a:fillRect/>
          </a:stretch>
        </p:blipFill>
        <p:spPr>
          <a:xfrm>
            <a:off x="2742511" y="0"/>
            <a:ext cx="3658989" cy="5143501"/>
          </a:xfrm>
          <a:prstGeom prst="rect">
            <a:avLst/>
          </a:prstGeom>
          <a:noFill/>
          <a:ln>
            <a:noFill/>
          </a:ln>
        </p:spPr>
      </p:pic>
      <p:sp>
        <p:nvSpPr>
          <p:cNvPr id="493" name="Google Shape;493;p75"/>
          <p:cNvSpPr txBox="1"/>
          <p:nvPr/>
        </p:nvSpPr>
        <p:spPr>
          <a:xfrm>
            <a:off x="167275" y="2371650"/>
            <a:ext cx="40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Quel est le problème ici</a:t>
            </a:r>
            <a:r>
              <a:rPr lang="en"/>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La visualisation peut mentir !</a:t>
            </a:r>
            <a:endParaRPr sz="2520"/>
          </a:p>
        </p:txBody>
      </p:sp>
      <p:sp>
        <p:nvSpPr>
          <p:cNvPr id="499" name="Google Shape;499;p76"/>
          <p:cNvSpPr txBox="1"/>
          <p:nvPr>
            <p:ph idx="1" type="body"/>
          </p:nvPr>
        </p:nvSpPr>
        <p:spPr>
          <a:xfrm>
            <a:off x="191475" y="1152475"/>
            <a:ext cx="369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 TF1</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Ici : faute professionnelle.</a:t>
            </a:r>
            <a:endParaRPr/>
          </a:p>
          <a:p>
            <a:pPr indent="0" lvl="0" marL="0" rtl="0" algn="l">
              <a:spcBef>
                <a:spcPts val="1200"/>
              </a:spcBef>
              <a:spcAft>
                <a:spcPts val="0"/>
              </a:spcAft>
              <a:buNone/>
            </a:pPr>
            <a:r>
              <a:rPr lang="en"/>
              <a:t>A emporter : toujours confronter data et visualisation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MAIS...</a:t>
            </a:r>
            <a:endParaRPr/>
          </a:p>
        </p:txBody>
      </p:sp>
      <p:pic>
        <p:nvPicPr>
          <p:cNvPr id="500" name="Google Shape;500;p76"/>
          <p:cNvPicPr preferRelativeResize="0"/>
          <p:nvPr/>
        </p:nvPicPr>
        <p:blipFill rotWithShape="1">
          <a:blip r:embed="rId3">
            <a:alphaModFix/>
          </a:blip>
          <a:srcRect b="36511" l="0" r="0" t="16822"/>
          <a:stretch/>
        </p:blipFill>
        <p:spPr>
          <a:xfrm>
            <a:off x="3884650" y="1056750"/>
            <a:ext cx="4637250" cy="3847224"/>
          </a:xfrm>
          <a:prstGeom prst="rect">
            <a:avLst/>
          </a:prstGeom>
          <a:noFill/>
          <a:ln>
            <a:noFill/>
          </a:ln>
        </p:spPr>
      </p:pic>
      <p:sp>
        <p:nvSpPr>
          <p:cNvPr id="501" name="Google Shape;501;p76"/>
          <p:cNvSpPr/>
          <p:nvPr/>
        </p:nvSpPr>
        <p:spPr>
          <a:xfrm rot="1225970">
            <a:off x="6056371" y="3090632"/>
            <a:ext cx="277564" cy="451089"/>
          </a:xfrm>
          <a:prstGeom prst="rightBrace">
            <a:avLst>
              <a:gd fmla="val 50000" name="adj1"/>
              <a:gd fmla="val 5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6"/>
          <p:cNvSpPr/>
          <p:nvPr/>
        </p:nvSpPr>
        <p:spPr>
          <a:xfrm>
            <a:off x="6056246" y="3524001"/>
            <a:ext cx="277800" cy="451200"/>
          </a:xfrm>
          <a:prstGeom prst="rightBrace">
            <a:avLst>
              <a:gd fmla="val 50000" name="adj1"/>
              <a:gd fmla="val 5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6"/>
          <p:cNvSpPr/>
          <p:nvPr/>
        </p:nvSpPr>
        <p:spPr>
          <a:xfrm rot="7554272">
            <a:off x="7020931" y="2691908"/>
            <a:ext cx="277779" cy="576799"/>
          </a:xfrm>
          <a:prstGeom prst="rightBrace">
            <a:avLst>
              <a:gd fmla="val 50000" name="adj1"/>
              <a:gd fmla="val 5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On peut se tromper de visualisation.</a:t>
            </a:r>
            <a:endParaRPr sz="2520"/>
          </a:p>
        </p:txBody>
      </p:sp>
      <p:sp>
        <p:nvSpPr>
          <p:cNvPr id="509" name="Google Shape;509;p77"/>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"Le plus difficile est de trouver un chat noir dans une pièce sombre, surtout s'il n'y a pas de chat" Confusius</a:t>
            </a:r>
            <a:endParaRPr/>
          </a:p>
        </p:txBody>
      </p:sp>
      <p:pic>
        <p:nvPicPr>
          <p:cNvPr id="510" name="Google Shape;510;p77"/>
          <p:cNvPicPr preferRelativeResize="0"/>
          <p:nvPr/>
        </p:nvPicPr>
        <p:blipFill>
          <a:blip r:embed="rId3">
            <a:alphaModFix/>
          </a:blip>
          <a:stretch>
            <a:fillRect/>
          </a:stretch>
        </p:blipFill>
        <p:spPr>
          <a:xfrm>
            <a:off x="117575" y="2323725"/>
            <a:ext cx="4258100" cy="1728025"/>
          </a:xfrm>
          <a:prstGeom prst="rect">
            <a:avLst/>
          </a:prstGeom>
          <a:noFill/>
          <a:ln>
            <a:noFill/>
          </a:ln>
        </p:spPr>
      </p:pic>
      <p:pic>
        <p:nvPicPr>
          <p:cNvPr id="511" name="Google Shape;511;p77"/>
          <p:cNvPicPr preferRelativeResize="0"/>
          <p:nvPr/>
        </p:nvPicPr>
        <p:blipFill>
          <a:blip r:embed="rId4">
            <a:alphaModFix/>
          </a:blip>
          <a:stretch>
            <a:fillRect/>
          </a:stretch>
        </p:blipFill>
        <p:spPr>
          <a:xfrm>
            <a:off x="4706400" y="2323723"/>
            <a:ext cx="4336792" cy="1728025"/>
          </a:xfrm>
          <a:prstGeom prst="rect">
            <a:avLst/>
          </a:prstGeom>
          <a:noFill/>
          <a:ln>
            <a:noFill/>
          </a:ln>
        </p:spPr>
      </p:pic>
      <p:cxnSp>
        <p:nvCxnSpPr>
          <p:cNvPr id="512" name="Google Shape;512;p77"/>
          <p:cNvCxnSpPr>
            <a:stCxn id="513" idx="1"/>
          </p:cNvCxnSpPr>
          <p:nvPr/>
        </p:nvCxnSpPr>
        <p:spPr>
          <a:xfrm rot="10800000">
            <a:off x="2263375" y="4055550"/>
            <a:ext cx="548400" cy="672300"/>
          </a:xfrm>
          <a:prstGeom prst="straightConnector1">
            <a:avLst/>
          </a:prstGeom>
          <a:noFill/>
          <a:ln cap="flat" cmpd="sng" w="19050">
            <a:solidFill>
              <a:schemeClr val="accent3"/>
            </a:solidFill>
            <a:prstDash val="solid"/>
            <a:round/>
            <a:headEnd len="med" w="med" type="none"/>
            <a:tailEnd len="med" w="med" type="triangle"/>
          </a:ln>
        </p:spPr>
      </p:cxnSp>
      <p:cxnSp>
        <p:nvCxnSpPr>
          <p:cNvPr id="514" name="Google Shape;514;p77"/>
          <p:cNvCxnSpPr>
            <a:stCxn id="513" idx="3"/>
            <a:endCxn id="511" idx="2"/>
          </p:cNvCxnSpPr>
          <p:nvPr/>
        </p:nvCxnSpPr>
        <p:spPr>
          <a:xfrm flipH="1" rot="10800000">
            <a:off x="5860075" y="4051650"/>
            <a:ext cx="1014600" cy="676200"/>
          </a:xfrm>
          <a:prstGeom prst="straightConnector1">
            <a:avLst/>
          </a:prstGeom>
          <a:noFill/>
          <a:ln cap="flat" cmpd="sng" w="19050">
            <a:solidFill>
              <a:schemeClr val="accent3"/>
            </a:solidFill>
            <a:prstDash val="solid"/>
            <a:round/>
            <a:headEnd len="med" w="med" type="none"/>
            <a:tailEnd len="med" w="med" type="triangle"/>
          </a:ln>
        </p:spPr>
      </p:cxnSp>
      <p:sp>
        <p:nvSpPr>
          <p:cNvPr id="513" name="Google Shape;513;p77"/>
          <p:cNvSpPr txBox="1"/>
          <p:nvPr/>
        </p:nvSpPr>
        <p:spPr>
          <a:xfrm>
            <a:off x="2811775" y="4312200"/>
            <a:ext cx="30483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Même graphique, même valeur pour le split (11% des arêtes)... Laquelle est la bonne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8"/>
          <p:cNvSpPr txBox="1"/>
          <p:nvPr>
            <p:ph type="title"/>
          </p:nvPr>
        </p:nvSpPr>
        <p:spPr>
          <a:xfrm>
            <a:off x="268325" y="347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Avec certains choix, nous influençons certaines conclusions</a:t>
            </a:r>
            <a:endParaRPr sz="2120"/>
          </a:p>
        </p:txBody>
      </p:sp>
      <p:sp>
        <p:nvSpPr>
          <p:cNvPr id="520" name="Google Shape;520;p78"/>
          <p:cNvSpPr txBox="1"/>
          <p:nvPr>
            <p:ph idx="1" type="body"/>
          </p:nvPr>
        </p:nvSpPr>
        <p:spPr>
          <a:xfrm>
            <a:off x="0" y="1130300"/>
            <a:ext cx="33045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On peut vouloir conclure :</a:t>
            </a:r>
            <a:endParaRPr sz="1600"/>
          </a:p>
        </p:txBody>
      </p:sp>
      <p:pic>
        <p:nvPicPr>
          <p:cNvPr id="521" name="Google Shape;521;p78"/>
          <p:cNvPicPr preferRelativeResize="0"/>
          <p:nvPr/>
        </p:nvPicPr>
        <p:blipFill>
          <a:blip r:embed="rId3">
            <a:alphaModFix/>
          </a:blip>
          <a:stretch>
            <a:fillRect/>
          </a:stretch>
        </p:blipFill>
        <p:spPr>
          <a:xfrm>
            <a:off x="3214350" y="920599"/>
            <a:ext cx="5955375" cy="4253851"/>
          </a:xfrm>
          <a:prstGeom prst="rect">
            <a:avLst/>
          </a:prstGeom>
          <a:noFill/>
          <a:ln>
            <a:noFill/>
          </a:ln>
        </p:spPr>
      </p:pic>
      <p:sp>
        <p:nvSpPr>
          <p:cNvPr id="522" name="Google Shape;522;p78"/>
          <p:cNvSpPr txBox="1"/>
          <p:nvPr>
            <p:ph idx="1" type="body"/>
          </p:nvPr>
        </p:nvSpPr>
        <p:spPr>
          <a:xfrm>
            <a:off x="-25725" y="2397600"/>
            <a:ext cx="3304500" cy="1164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 sz="1600"/>
              <a:t>Il faut conclure :</a:t>
            </a:r>
            <a:br>
              <a:rPr lang="en" sz="1600"/>
            </a:br>
            <a:r>
              <a:rPr lang="en" sz="1600"/>
              <a:t>"Il y a une corrélation positive entre le revenu et la vaccination"</a:t>
            </a:r>
            <a:endParaRPr sz="1600"/>
          </a:p>
        </p:txBody>
      </p:sp>
      <p:sp>
        <p:nvSpPr>
          <p:cNvPr id="523" name="Google Shape;523;p78"/>
          <p:cNvSpPr txBox="1"/>
          <p:nvPr>
            <p:ph idx="1" type="body"/>
          </p:nvPr>
        </p:nvSpPr>
        <p:spPr>
          <a:xfrm>
            <a:off x="-25725" y="3407275"/>
            <a:ext cx="3555600" cy="14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80"/>
              <a:t>Cette corrélation pourrait s'expliquer :</a:t>
            </a:r>
            <a:endParaRPr sz="1380"/>
          </a:p>
          <a:p>
            <a:pPr indent="-316230" lvl="0" marL="457200" rtl="0" algn="l">
              <a:spcBef>
                <a:spcPts val="1200"/>
              </a:spcBef>
              <a:spcAft>
                <a:spcPts val="0"/>
              </a:spcAft>
              <a:buSzPts val="1380"/>
              <a:buChar char="-"/>
            </a:pPr>
            <a:r>
              <a:rPr lang="en" sz="1380"/>
              <a:t>les personnes âgées sont plus vaccinées (de par la conception des politiques publiques) ont en moyenne un revenu plus élevé.</a:t>
            </a:r>
            <a:endParaRPr sz="1380"/>
          </a:p>
        </p:txBody>
      </p:sp>
      <p:sp>
        <p:nvSpPr>
          <p:cNvPr id="524" name="Google Shape;524;p78"/>
          <p:cNvSpPr txBox="1"/>
          <p:nvPr>
            <p:ph idx="1" type="body"/>
          </p:nvPr>
        </p:nvSpPr>
        <p:spPr>
          <a:xfrm>
            <a:off x="0" y="1631175"/>
            <a:ext cx="33045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"Les gens plus riches sont plus disposés à se faire vacciner"</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79"/>
          <p:cNvPicPr preferRelativeResize="0"/>
          <p:nvPr/>
        </p:nvPicPr>
        <p:blipFill>
          <a:blip r:embed="rId3">
            <a:alphaModFix/>
          </a:blip>
          <a:stretch>
            <a:fillRect/>
          </a:stretch>
        </p:blipFill>
        <p:spPr>
          <a:xfrm>
            <a:off x="3367915" y="1017725"/>
            <a:ext cx="5776085" cy="4125775"/>
          </a:xfrm>
          <a:prstGeom prst="rect">
            <a:avLst/>
          </a:prstGeom>
          <a:noFill/>
          <a:ln>
            <a:noFill/>
          </a:ln>
        </p:spPr>
      </p:pic>
      <p:sp>
        <p:nvSpPr>
          <p:cNvPr id="530" name="Google Shape;530;p79"/>
          <p:cNvSpPr txBox="1"/>
          <p:nvPr>
            <p:ph type="title"/>
          </p:nvPr>
        </p:nvSpPr>
        <p:spPr>
          <a:xfrm>
            <a:off x="249050" y="24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Deuxième expérience</a:t>
            </a:r>
            <a:endParaRPr sz="2520"/>
          </a:p>
        </p:txBody>
      </p:sp>
      <p:sp>
        <p:nvSpPr>
          <p:cNvPr id="531" name="Google Shape;531;p79"/>
          <p:cNvSpPr txBox="1"/>
          <p:nvPr>
            <p:ph idx="1" type="body"/>
          </p:nvPr>
        </p:nvSpPr>
        <p:spPr>
          <a:xfrm>
            <a:off x="60825" y="1143150"/>
            <a:ext cx="3423900" cy="2868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Le biais d'âge est éliminé.</a:t>
            </a:r>
            <a:endParaRPr sz="1400"/>
          </a:p>
          <a:p>
            <a:pPr indent="-317500" lvl="0" marL="457200" rtl="0" algn="l">
              <a:lnSpc>
                <a:spcPct val="150000"/>
              </a:lnSpc>
              <a:spcBef>
                <a:spcPts val="0"/>
              </a:spcBef>
              <a:spcAft>
                <a:spcPts val="0"/>
              </a:spcAft>
              <a:buSzPts val="1400"/>
              <a:buChar char="-"/>
            </a:pPr>
            <a:r>
              <a:rPr lang="en" sz="1400"/>
              <a:t>Encore faut-il être prudent dans l'interprétation.</a:t>
            </a:r>
            <a:endParaRPr sz="1400"/>
          </a:p>
          <a:p>
            <a:pPr indent="-317500" lvl="0" marL="457200" rtl="0" algn="l">
              <a:lnSpc>
                <a:spcPct val="150000"/>
              </a:lnSpc>
              <a:spcBef>
                <a:spcPts val="0"/>
              </a:spcBef>
              <a:spcAft>
                <a:spcPts val="0"/>
              </a:spcAft>
              <a:buSzPts val="1400"/>
              <a:buChar char="-"/>
            </a:pPr>
            <a:r>
              <a:rPr lang="en" sz="1400"/>
              <a:t>Nous aurions également besoin de mesures de corrélation telles que le coefficient de corrélation de Spearman. (voir Cours sur les tests statistiques)</a:t>
            </a:r>
            <a:endParaRPr sz="1400"/>
          </a:p>
          <a:p>
            <a:pPr indent="-317500" lvl="0" marL="457200" rtl="0" algn="l">
              <a:lnSpc>
                <a:spcPct val="150000"/>
              </a:lnSpc>
              <a:spcBef>
                <a:spcPts val="0"/>
              </a:spcBef>
              <a:spcAft>
                <a:spcPts val="0"/>
              </a:spcAft>
              <a:buSzPts val="1400"/>
              <a:buChar char="-"/>
            </a:pPr>
            <a:r>
              <a:rPr lang="en" sz="1400"/>
              <a:t>Peut-être une autre métrique pourrait aider à y voir plus clair. </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80"/>
          <p:cNvPicPr preferRelativeResize="0"/>
          <p:nvPr/>
        </p:nvPicPr>
        <p:blipFill rotWithShape="1">
          <a:blip r:embed="rId3">
            <a:alphaModFix/>
          </a:blip>
          <a:srcRect b="0" l="0" r="14456" t="0"/>
          <a:stretch/>
        </p:blipFill>
        <p:spPr>
          <a:xfrm>
            <a:off x="3885050" y="752275"/>
            <a:ext cx="5258951" cy="4391225"/>
          </a:xfrm>
          <a:prstGeom prst="rect">
            <a:avLst/>
          </a:prstGeom>
          <a:noFill/>
          <a:ln>
            <a:noFill/>
          </a:ln>
        </p:spPr>
      </p:pic>
      <p:sp>
        <p:nvSpPr>
          <p:cNvPr id="537" name="Google Shape;537;p80"/>
          <p:cNvSpPr txBox="1"/>
          <p:nvPr>
            <p:ph type="title"/>
          </p:nvPr>
        </p:nvSpPr>
        <p:spPr>
          <a:xfrm>
            <a:off x="2747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Troisième expérience</a:t>
            </a:r>
            <a:endParaRPr sz="2520"/>
          </a:p>
        </p:txBody>
      </p:sp>
      <p:sp>
        <p:nvSpPr>
          <p:cNvPr id="538" name="Google Shape;538;p80"/>
          <p:cNvSpPr txBox="1"/>
          <p:nvPr>
            <p:ph idx="1" type="body"/>
          </p:nvPr>
        </p:nvSpPr>
        <p:spPr>
          <a:xfrm>
            <a:off x="-1829400" y="892425"/>
            <a:ext cx="8520600" cy="18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blabla</a:t>
            </a:r>
            <a:endParaRPr b="1">
              <a:latin typeface="Courier New"/>
              <a:ea typeface="Courier New"/>
              <a:cs typeface="Courier New"/>
              <a:sym typeface="Courier New"/>
            </a:endParaRPr>
          </a:p>
        </p:txBody>
      </p:sp>
      <p:sp>
        <p:nvSpPr>
          <p:cNvPr id="539" name="Google Shape;539;p80"/>
          <p:cNvSpPr txBox="1"/>
          <p:nvPr>
            <p:ph idx="1" type="body"/>
          </p:nvPr>
        </p:nvSpPr>
        <p:spPr>
          <a:xfrm>
            <a:off x="60825" y="1143150"/>
            <a:ext cx="3911400" cy="1809300"/>
          </a:xfrm>
          <a:prstGeom prst="rect">
            <a:avLst/>
          </a:prstGeom>
        </p:spPr>
        <p:txBody>
          <a:bodyPr anchorCtr="0" anchor="t" bIns="91425" lIns="91425" spcFirstLastPara="1" rIns="91425" wrap="square" tIns="91425">
            <a:noAutofit/>
          </a:bodyPr>
          <a:lstStyle/>
          <a:p>
            <a:pPr indent="-330200" lvl="0" marL="457200" rtl="0" algn="l">
              <a:lnSpc>
                <a:spcPct val="140000"/>
              </a:lnSpc>
              <a:spcBef>
                <a:spcPts val="0"/>
              </a:spcBef>
              <a:spcAft>
                <a:spcPts val="0"/>
              </a:spcAft>
              <a:buSzPts val="1600"/>
              <a:buChar char="-"/>
            </a:pPr>
            <a:r>
              <a:rPr lang="en" sz="1600"/>
              <a:t>Une autre métrique.</a:t>
            </a:r>
            <a:endParaRPr sz="1600"/>
          </a:p>
          <a:p>
            <a:pPr indent="-330200" lvl="0" marL="457200" rtl="0" algn="l">
              <a:lnSpc>
                <a:spcPct val="140000"/>
              </a:lnSpc>
              <a:spcBef>
                <a:spcPts val="0"/>
              </a:spcBef>
              <a:spcAft>
                <a:spcPts val="0"/>
              </a:spcAft>
              <a:buSzPts val="1600"/>
              <a:buChar char="-"/>
            </a:pPr>
            <a:r>
              <a:rPr lang="en" sz="1600"/>
              <a:t>La corrélation est un peu moins forte ici.</a:t>
            </a:r>
            <a:endParaRPr sz="1600"/>
          </a:p>
          <a:p>
            <a:pPr indent="-330200" lvl="0" marL="457200" rtl="0" algn="l">
              <a:lnSpc>
                <a:spcPct val="140000"/>
              </a:lnSpc>
              <a:spcBef>
                <a:spcPts val="0"/>
              </a:spcBef>
              <a:spcAft>
                <a:spcPts val="0"/>
              </a:spcAft>
              <a:buSzPts val="1600"/>
              <a:buChar char="-"/>
            </a:pPr>
            <a:r>
              <a:rPr lang="en" sz="1600"/>
              <a:t>Mettre des lignes peut être considéré comme légèrement trompeur car il "cache" la dispersion des données.</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1"/>
          <p:cNvSpPr txBox="1"/>
          <p:nvPr>
            <p:ph type="title"/>
          </p:nvPr>
        </p:nvSpPr>
        <p:spPr>
          <a:xfrm>
            <a:off x="311700" y="33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Un dernier exemple</a:t>
            </a:r>
            <a:endParaRPr sz="2520"/>
          </a:p>
        </p:txBody>
      </p:sp>
      <p:pic>
        <p:nvPicPr>
          <p:cNvPr id="545" name="Google Shape;545;p81"/>
          <p:cNvPicPr preferRelativeResize="0"/>
          <p:nvPr/>
        </p:nvPicPr>
        <p:blipFill>
          <a:blip r:embed="rId3">
            <a:alphaModFix/>
          </a:blip>
          <a:stretch>
            <a:fillRect/>
          </a:stretch>
        </p:blipFill>
        <p:spPr>
          <a:xfrm>
            <a:off x="1735375" y="1215550"/>
            <a:ext cx="5426350" cy="3605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747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Deux principaux types de visualisation</a:t>
            </a:r>
            <a:endParaRPr sz="2520"/>
          </a:p>
        </p:txBody>
      </p:sp>
      <p:sp>
        <p:nvSpPr>
          <p:cNvPr id="99" name="Google Shape;99;p19"/>
          <p:cNvSpPr txBox="1"/>
          <p:nvPr>
            <p:ph idx="1" type="body"/>
          </p:nvPr>
        </p:nvSpPr>
        <p:spPr>
          <a:xfrm>
            <a:off x="340875" y="1358900"/>
            <a:ext cx="8520600" cy="180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Exploration de données :</a:t>
            </a:r>
            <a:endParaRPr b="1"/>
          </a:p>
          <a:p>
            <a:pPr indent="-317500" lvl="1" marL="914400" rtl="0" algn="l">
              <a:spcBef>
                <a:spcPts val="0"/>
              </a:spcBef>
              <a:spcAft>
                <a:spcPts val="0"/>
              </a:spcAft>
              <a:buSzPts val="1400"/>
              <a:buChar char="-"/>
            </a:pPr>
            <a:r>
              <a:rPr lang="en"/>
              <a:t>obtenir des informations sur vos données.</a:t>
            </a:r>
            <a:endParaRPr/>
          </a:p>
          <a:p>
            <a:pPr indent="-317500" lvl="1" marL="914400" rtl="0" algn="l">
              <a:spcBef>
                <a:spcPts val="0"/>
              </a:spcBef>
              <a:spcAft>
                <a:spcPts val="0"/>
              </a:spcAft>
              <a:buSzPts val="1400"/>
              <a:buChar char="-"/>
            </a:pPr>
            <a:r>
              <a:rPr lang="en"/>
              <a:t>Principalement pour soi-même.</a:t>
            </a:r>
            <a:endParaRPr/>
          </a:p>
          <a:p>
            <a:pPr indent="-317500" lvl="1" marL="914400" rtl="0" algn="l">
              <a:spcBef>
                <a:spcPts val="0"/>
              </a:spcBef>
              <a:spcAft>
                <a:spcPts val="0"/>
              </a:spcAft>
              <a:buSzPts val="1400"/>
              <a:buChar char="-"/>
            </a:pPr>
            <a:r>
              <a:rPr lang="en"/>
              <a:t>Pour trouver ce que vous pouvez faire avec ces données.</a:t>
            </a:r>
            <a:endParaRPr/>
          </a:p>
        </p:txBody>
      </p:sp>
      <p:sp>
        <p:nvSpPr>
          <p:cNvPr id="100" name="Google Shape;100;p19"/>
          <p:cNvSpPr txBox="1"/>
          <p:nvPr>
            <p:ph idx="1" type="body"/>
          </p:nvPr>
        </p:nvSpPr>
        <p:spPr>
          <a:xfrm>
            <a:off x="340875" y="3269375"/>
            <a:ext cx="8520600" cy="180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Présentation des données:</a:t>
            </a:r>
            <a:endParaRPr b="1"/>
          </a:p>
          <a:p>
            <a:pPr indent="-317500" lvl="1" marL="914400" rtl="0" algn="l">
              <a:spcBef>
                <a:spcPts val="0"/>
              </a:spcBef>
              <a:spcAft>
                <a:spcPts val="0"/>
              </a:spcAft>
              <a:buSzPts val="1400"/>
              <a:buChar char="-"/>
            </a:pPr>
            <a:r>
              <a:rPr lang="en"/>
              <a:t>Présenter les résultats.</a:t>
            </a:r>
            <a:endParaRPr/>
          </a:p>
          <a:p>
            <a:pPr indent="-317500" lvl="1" marL="914400" rtl="0" algn="l">
              <a:spcBef>
                <a:spcPts val="0"/>
              </a:spcBef>
              <a:spcAft>
                <a:spcPts val="0"/>
              </a:spcAft>
              <a:buSzPts val="1400"/>
              <a:buChar char="-"/>
            </a:pPr>
            <a:r>
              <a:rPr lang="en"/>
              <a:t>Convaincre les autres (et vous-même) qu'un certain résultat est vrai.</a:t>
            </a:r>
            <a:endParaRPr/>
          </a:p>
          <a:p>
            <a:pPr indent="-317500" lvl="1" marL="914400" rtl="0" algn="l">
              <a:spcBef>
                <a:spcPts val="0"/>
              </a:spcBef>
              <a:spcAft>
                <a:spcPts val="0"/>
              </a:spcAft>
              <a:buSzPts val="1400"/>
              <a:buChar char="-"/>
            </a:pPr>
            <a:r>
              <a:rPr lang="en"/>
              <a:t>Plus que convaincant, il a un effet de persuasion visuel.</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Exemples en ML</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Visualisation MNIST</a:t>
            </a:r>
            <a:endParaRPr sz="2520"/>
          </a:p>
        </p:txBody>
      </p:sp>
      <p:pic>
        <p:nvPicPr>
          <p:cNvPr id="556" name="Google Shape;556;p83">
            <a:hlinkClick r:id="rId3"/>
          </p:cNvPr>
          <p:cNvPicPr preferRelativeResize="0"/>
          <p:nvPr/>
        </p:nvPicPr>
        <p:blipFill rotWithShape="1">
          <a:blip r:embed="rId4">
            <a:alphaModFix/>
          </a:blip>
          <a:srcRect b="0" l="0" r="1438" t="0"/>
          <a:stretch/>
        </p:blipFill>
        <p:spPr>
          <a:xfrm>
            <a:off x="2836000" y="1787375"/>
            <a:ext cx="3130450" cy="1877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Visualisation des dynamiques d'apprentissage</a:t>
            </a:r>
            <a:endParaRPr/>
          </a:p>
        </p:txBody>
      </p:sp>
      <p:pic>
        <p:nvPicPr>
          <p:cNvPr id="562" name="Google Shape;562;p84">
            <a:hlinkClick r:id="rId3"/>
          </p:cNvPr>
          <p:cNvPicPr preferRelativeResize="0"/>
          <p:nvPr/>
        </p:nvPicPr>
        <p:blipFill>
          <a:blip r:embed="rId4">
            <a:alphaModFix/>
          </a:blip>
          <a:stretch>
            <a:fillRect/>
          </a:stretch>
        </p:blipFill>
        <p:spPr>
          <a:xfrm>
            <a:off x="152400" y="1170125"/>
            <a:ext cx="8839200" cy="231232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Conclusion</a:t>
            </a:r>
            <a:endParaRPr sz="2520"/>
          </a:p>
        </p:txBody>
      </p:sp>
      <p:sp>
        <p:nvSpPr>
          <p:cNvPr id="568" name="Google Shape;568;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latin typeface="Courier New"/>
                <a:ea typeface="Courier New"/>
                <a:cs typeface="Courier New"/>
                <a:sym typeface="Courier New"/>
              </a:rPr>
              <a:t>Visualisez toujours vos données !</a:t>
            </a:r>
            <a:endParaRPr>
              <a:latin typeface="Courier New"/>
              <a:ea typeface="Courier New"/>
              <a:cs typeface="Courier New"/>
              <a:sym typeface="Courier New"/>
            </a:endParaRPr>
          </a:p>
          <a:p>
            <a:pPr indent="-342900" lvl="0" marL="457200" rtl="0" algn="l">
              <a:spcBef>
                <a:spcPts val="0"/>
              </a:spcBef>
              <a:spcAft>
                <a:spcPts val="0"/>
              </a:spcAft>
              <a:buSzPts val="1800"/>
              <a:buChar char="-"/>
            </a:pPr>
            <a:r>
              <a:rPr lang="en">
                <a:latin typeface="Courier New"/>
                <a:ea typeface="Courier New"/>
                <a:cs typeface="Courier New"/>
                <a:sym typeface="Courier New"/>
              </a:rPr>
              <a:t>Exploration de données :</a:t>
            </a:r>
            <a:endParaRPr>
              <a:latin typeface="Courier New"/>
              <a:ea typeface="Courier New"/>
              <a:cs typeface="Courier New"/>
              <a:sym typeface="Courier New"/>
            </a:endParaRPr>
          </a:p>
          <a:p>
            <a:pPr indent="-317500" lvl="1" marL="914400" rtl="0" algn="l">
              <a:spcBef>
                <a:spcPts val="0"/>
              </a:spcBef>
              <a:spcAft>
                <a:spcPts val="0"/>
              </a:spcAft>
              <a:buSzPts val="1400"/>
              <a:buChar char="-"/>
            </a:pPr>
            <a:r>
              <a:rPr lang="en">
                <a:latin typeface="Courier New"/>
                <a:ea typeface="Courier New"/>
                <a:cs typeface="Courier New"/>
                <a:sym typeface="Courier New"/>
              </a:rPr>
              <a:t>Commencez par une question</a:t>
            </a:r>
            <a:endParaRPr>
              <a:latin typeface="Courier New"/>
              <a:ea typeface="Courier New"/>
              <a:cs typeface="Courier New"/>
              <a:sym typeface="Courier New"/>
            </a:endParaRPr>
          </a:p>
          <a:p>
            <a:pPr indent="-317500" lvl="1" marL="914400" rtl="0" algn="l">
              <a:spcBef>
                <a:spcPts val="0"/>
              </a:spcBef>
              <a:spcAft>
                <a:spcPts val="0"/>
              </a:spcAft>
              <a:buSzPts val="1400"/>
              <a:buChar char="-"/>
            </a:pPr>
            <a:r>
              <a:rPr lang="en">
                <a:latin typeface="Courier New"/>
                <a:ea typeface="Courier New"/>
                <a:cs typeface="Courier New"/>
                <a:sym typeface="Courier New"/>
              </a:rPr>
              <a:t>L'interactivité compte !</a:t>
            </a:r>
            <a:endParaRPr>
              <a:latin typeface="Courier New"/>
              <a:ea typeface="Courier New"/>
              <a:cs typeface="Courier New"/>
              <a:sym typeface="Courier New"/>
            </a:endParaRPr>
          </a:p>
          <a:p>
            <a:pPr indent="-317500" lvl="1" marL="914400" rtl="0" algn="l">
              <a:spcBef>
                <a:spcPts val="0"/>
              </a:spcBef>
              <a:spcAft>
                <a:spcPts val="0"/>
              </a:spcAft>
              <a:buSzPts val="1400"/>
              <a:buChar char="-"/>
            </a:pPr>
            <a:r>
              <a:rPr lang="en">
                <a:latin typeface="Courier New"/>
                <a:ea typeface="Courier New"/>
                <a:cs typeface="Courier New"/>
                <a:sym typeface="Courier New"/>
              </a:rPr>
              <a:t>Les visualisations doivent être reproductibles!</a:t>
            </a:r>
            <a:endParaRPr>
              <a:latin typeface="Courier New"/>
              <a:ea typeface="Courier New"/>
              <a:cs typeface="Courier New"/>
              <a:sym typeface="Courier New"/>
            </a:endParaRPr>
          </a:p>
          <a:p>
            <a:pPr indent="-342900" lvl="0" marL="457200" rtl="0" algn="l">
              <a:spcBef>
                <a:spcPts val="0"/>
              </a:spcBef>
              <a:spcAft>
                <a:spcPts val="0"/>
              </a:spcAft>
              <a:buSzPts val="1800"/>
              <a:buChar char="-"/>
            </a:pPr>
            <a:r>
              <a:rPr lang="en">
                <a:latin typeface="Courier New"/>
                <a:ea typeface="Courier New"/>
                <a:cs typeface="Courier New"/>
                <a:sym typeface="Courier New"/>
              </a:rPr>
              <a:t>Présentation des données</a:t>
            </a:r>
            <a:endParaRPr>
              <a:latin typeface="Courier New"/>
              <a:ea typeface="Courier New"/>
              <a:cs typeface="Courier New"/>
              <a:sym typeface="Courier New"/>
            </a:endParaRPr>
          </a:p>
          <a:p>
            <a:pPr indent="-317500" lvl="1" marL="914400" rtl="0" algn="l">
              <a:spcBef>
                <a:spcPts val="0"/>
              </a:spcBef>
              <a:spcAft>
                <a:spcPts val="0"/>
              </a:spcAft>
              <a:buSzPts val="1400"/>
              <a:buChar char="-"/>
            </a:pPr>
            <a:r>
              <a:rPr lang="en">
                <a:latin typeface="Courier New"/>
                <a:ea typeface="Courier New"/>
                <a:cs typeface="Courier New"/>
                <a:sym typeface="Courier New"/>
              </a:rPr>
              <a:t>Répondre à une question par visualisation</a:t>
            </a:r>
            <a:endParaRPr>
              <a:latin typeface="Courier New"/>
              <a:ea typeface="Courier New"/>
              <a:cs typeface="Courier New"/>
              <a:sym typeface="Courier New"/>
            </a:endParaRPr>
          </a:p>
          <a:p>
            <a:pPr indent="-317500" lvl="1" marL="914400" rtl="0" algn="l">
              <a:spcBef>
                <a:spcPts val="0"/>
              </a:spcBef>
              <a:spcAft>
                <a:spcPts val="0"/>
              </a:spcAft>
              <a:buSzPts val="1400"/>
              <a:buChar char="-"/>
            </a:pPr>
            <a:r>
              <a:rPr lang="en">
                <a:latin typeface="Courier New"/>
                <a:ea typeface="Courier New"/>
                <a:cs typeface="Courier New"/>
                <a:sym typeface="Courier New"/>
              </a:rPr>
              <a:t>Avoir un récit clair</a:t>
            </a:r>
            <a:endParaRPr>
              <a:latin typeface="Courier New"/>
              <a:ea typeface="Courier New"/>
              <a:cs typeface="Courier New"/>
              <a:sym typeface="Courier New"/>
            </a:endParaRPr>
          </a:p>
          <a:p>
            <a:pPr indent="-317500" lvl="1" marL="914400" rtl="0" algn="l">
              <a:spcBef>
                <a:spcPts val="0"/>
              </a:spcBef>
              <a:spcAft>
                <a:spcPts val="0"/>
              </a:spcAft>
              <a:buSzPts val="1400"/>
              <a:buChar char="-"/>
            </a:pPr>
            <a:r>
              <a:rPr lang="en">
                <a:latin typeface="Courier New"/>
                <a:ea typeface="Courier New"/>
                <a:cs typeface="Courier New"/>
                <a:sym typeface="Courier New"/>
              </a:rPr>
              <a:t>Avoir un "comment lire ceci"</a:t>
            </a:r>
            <a:endParaRPr>
              <a:latin typeface="Courier New"/>
              <a:ea typeface="Courier New"/>
              <a:cs typeface="Courier New"/>
              <a:sym typeface="Courier New"/>
            </a:endParaRPr>
          </a:p>
          <a:p>
            <a:pPr indent="-317500" lvl="1" marL="914400" rtl="0" algn="l">
              <a:spcBef>
                <a:spcPts val="0"/>
              </a:spcBef>
              <a:spcAft>
                <a:spcPts val="0"/>
              </a:spcAft>
              <a:buSzPts val="1400"/>
              <a:buChar char="-"/>
            </a:pPr>
            <a:r>
              <a:rPr lang="en">
                <a:latin typeface="Courier New"/>
                <a:ea typeface="Courier New"/>
                <a:cs typeface="Courier New"/>
                <a:sym typeface="Courier New"/>
              </a:rPr>
              <a:t>Visualisez l'aléatoire ! (Barres d'erreur)</a:t>
            </a:r>
            <a:endParaRPr>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Réfs utilisées pour construire ce cours</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574" name="Google Shape;574;p86"/>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Char char="-"/>
            </a:pPr>
            <a:r>
              <a:rPr lang="en" u="sng">
                <a:solidFill>
                  <a:schemeClr val="accent5"/>
                </a:solidFill>
                <a:hlinkClick r:id="rId3">
                  <a:extLst>
                    <a:ext uri="{A12FA001-AC4F-418D-AE19-62706E023703}">
                      <ahyp:hlinkClr val="tx"/>
                    </a:ext>
                  </a:extLst>
                </a:hlinkClick>
              </a:rPr>
              <a:t>Zico Kolter’s course on Data Science.</a:t>
            </a:r>
            <a:r>
              <a:rPr lang="en">
                <a:solidFill>
                  <a:schemeClr val="dk2"/>
                </a:solidFill>
              </a:rPr>
              <a:t> </a:t>
            </a:r>
            <a:endParaRPr>
              <a:solidFill>
                <a:schemeClr val="dk2"/>
              </a:solidFill>
            </a:endParaRPr>
          </a:p>
          <a:p>
            <a:pPr indent="-317500" lvl="0" marL="457200" rtl="0" algn="l">
              <a:lnSpc>
                <a:spcPct val="150000"/>
              </a:lnSpc>
              <a:spcBef>
                <a:spcPts val="0"/>
              </a:spcBef>
              <a:spcAft>
                <a:spcPts val="0"/>
              </a:spcAft>
              <a:buClr>
                <a:schemeClr val="dk1"/>
              </a:buClr>
              <a:buSzPts val="1400"/>
              <a:buChar char="-"/>
            </a:pPr>
            <a:r>
              <a:rPr lang="en" u="sng">
                <a:solidFill>
                  <a:schemeClr val="accent5"/>
                </a:solidFill>
                <a:hlinkClick r:id="rId4">
                  <a:extLst>
                    <a:ext uri="{A12FA001-AC4F-418D-AE19-62706E023703}">
                      <ahyp:hlinkClr val="tx"/>
                    </a:ext>
                  </a:extLst>
                </a:hlinkClick>
              </a:rPr>
              <a:t>Information Visualization Manifesto</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u="sng">
                <a:solidFill>
                  <a:schemeClr val="accent5"/>
                </a:solidFill>
                <a:hlinkClick r:id="rId5">
                  <a:extLst>
                    <a:ext uri="{A12FA001-AC4F-418D-AE19-62706E023703}">
                      <ahyp:hlinkClr val="tx"/>
                    </a:ext>
                  </a:extLst>
                </a:hlinkClick>
              </a:rPr>
              <a:t>Data Humanism, The Revolution will be Visualized.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2"/>
                </a:solidFill>
              </a:rPr>
              <a:t>Previous DS courses </a:t>
            </a:r>
            <a:r>
              <a:rPr lang="en" u="sng">
                <a:solidFill>
                  <a:schemeClr val="accent5"/>
                </a:solidFill>
                <a:hlinkClick r:id="rId6">
                  <a:extLst>
                    <a:ext uri="{A12FA001-AC4F-418D-AE19-62706E023703}">
                      <ahyp:hlinkClr val="tx"/>
                    </a:ext>
                  </a:extLst>
                </a:hlinkClick>
              </a:rPr>
              <a:t>Golnoosh Faradi</a:t>
            </a:r>
            <a:r>
              <a:rPr lang="en">
                <a:solidFill>
                  <a:schemeClr val="dk2"/>
                </a:solidFill>
              </a:rPr>
              <a:t>, </a:t>
            </a:r>
            <a:r>
              <a:rPr lang="en" u="sng">
                <a:solidFill>
                  <a:schemeClr val="accent5"/>
                </a:solidFill>
                <a:hlinkClick r:id="rId7">
                  <a:extLst>
                    <a:ext uri="{A12FA001-AC4F-418D-AE19-62706E023703}">
                      <ahyp:hlinkClr val="tx"/>
                    </a:ext>
                  </a:extLst>
                </a:hlinkClick>
              </a:rPr>
              <a:t>Kris Sankaran</a:t>
            </a:r>
            <a:r>
              <a:rPr lang="en">
                <a:solidFill>
                  <a:schemeClr val="dk2"/>
                </a:solidFill>
              </a:rPr>
              <a:t> and </a:t>
            </a:r>
            <a:r>
              <a:rPr lang="en" u="sng">
                <a:solidFill>
                  <a:schemeClr val="accent5"/>
                </a:solidFill>
                <a:hlinkClick r:id="rId8">
                  <a:extLst>
                    <a:ext uri="{A12FA001-AC4F-418D-AE19-62706E023703}">
                      <ahyp:hlinkClr val="tx"/>
                    </a:ext>
                  </a:extLst>
                </a:hlinkClick>
              </a:rPr>
              <a:t>Jhelum Chakravorty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Plan</a:t>
            </a:r>
            <a:endParaRPr sz="2520"/>
          </a:p>
          <a:p>
            <a:pPr indent="0" lvl="0" marL="0" rtl="0" algn="l">
              <a:spcBef>
                <a:spcPts val="0"/>
              </a:spcBef>
              <a:spcAft>
                <a:spcPts val="0"/>
              </a:spcAft>
              <a:buSzPts val="990"/>
              <a:buNone/>
            </a:pPr>
            <a:r>
              <a:t/>
            </a:r>
            <a:endParaRPr sz="2520"/>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Présentation (faite)</a:t>
            </a:r>
            <a:endParaRPr/>
          </a:p>
          <a:p>
            <a:pPr indent="-342900" lvl="0" marL="457200" rtl="0" algn="l">
              <a:spcBef>
                <a:spcPts val="0"/>
              </a:spcBef>
              <a:spcAft>
                <a:spcPts val="0"/>
              </a:spcAft>
              <a:buSzPts val="1800"/>
              <a:buAutoNum type="arabicPeriod"/>
            </a:pPr>
            <a:r>
              <a:rPr lang="en"/>
              <a:t>Exploration de données</a:t>
            </a:r>
            <a:endParaRPr/>
          </a:p>
          <a:p>
            <a:pPr indent="-342900" lvl="0" marL="457200" rtl="0" algn="l">
              <a:spcBef>
                <a:spcPts val="0"/>
              </a:spcBef>
              <a:spcAft>
                <a:spcPts val="0"/>
              </a:spcAft>
              <a:buSzPts val="1800"/>
              <a:buAutoNum type="arabicPeriod"/>
            </a:pPr>
            <a:r>
              <a:rPr lang="en"/>
              <a:t>Présentation des données</a:t>
            </a:r>
            <a:endParaRPr/>
          </a:p>
          <a:p>
            <a:pPr indent="-342900" lvl="0" marL="457200" rtl="0" algn="l">
              <a:spcBef>
                <a:spcPts val="0"/>
              </a:spcBef>
              <a:spcAft>
                <a:spcPts val="0"/>
              </a:spcAft>
              <a:buSzPts val="1800"/>
              <a:buAutoNum type="arabicPeriod"/>
            </a:pPr>
            <a:r>
              <a:rPr lang="en"/>
              <a:t>Visualisations avancées</a:t>
            </a:r>
            <a:endParaRPr/>
          </a:p>
          <a:p>
            <a:pPr indent="-342900" lvl="0" marL="457200" rtl="0" algn="l">
              <a:spcBef>
                <a:spcPts val="0"/>
              </a:spcBef>
              <a:spcAft>
                <a:spcPts val="0"/>
              </a:spcAft>
              <a:buSzPts val="1800"/>
              <a:buAutoNum type="arabicPeriod"/>
            </a:pPr>
            <a:r>
              <a:rPr lang="en"/>
              <a:t>Conclusion</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Exploration des données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